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66" r:id="rId5"/>
    <p:sldId id="278" r:id="rId6"/>
    <p:sldId id="272" r:id="rId7"/>
    <p:sldId id="275" r:id="rId8"/>
    <p:sldId id="274" r:id="rId9"/>
    <p:sldId id="277" r:id="rId10"/>
    <p:sldId id="258" r:id="rId11"/>
    <p:sldId id="259" r:id="rId12"/>
    <p:sldId id="260" r:id="rId13"/>
    <p:sldId id="262" r:id="rId14"/>
    <p:sldId id="263" r:id="rId15"/>
    <p:sldId id="270" r:id="rId16"/>
    <p:sldId id="269" r:id="rId17"/>
    <p:sldId id="264" r:id="rId18"/>
    <p:sldId id="267" r:id="rId19"/>
    <p:sldId id="268" r:id="rId20"/>
    <p:sldId id="276" r:id="rId21"/>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E7D"/>
    <a:srgbClr val="682D85"/>
    <a:srgbClr val="FF66CC"/>
    <a:srgbClr val="BB86D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4660"/>
  </p:normalViewPr>
  <p:slideViewPr>
    <p:cSldViewPr snapToGrid="0">
      <p:cViewPr varScale="1">
        <p:scale>
          <a:sx n="49" d="100"/>
          <a:sy n="49" d="100"/>
        </p:scale>
        <p:origin x="2316" y="4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8491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217377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312355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E4D0B2-CB52-4E36-9C52-F3C64641574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174647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E4D0B2-CB52-4E36-9C52-F3C646415746}"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8658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E4D0B2-CB52-4E36-9C52-F3C646415746}"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79183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E4D0B2-CB52-4E36-9C52-F3C646415746}"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76106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E4D0B2-CB52-4E36-9C52-F3C646415746}"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42407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4D0B2-CB52-4E36-9C52-F3C646415746}"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211577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4D0B2-CB52-4E36-9C52-F3C646415746}"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238949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4D0B2-CB52-4E36-9C52-F3C646415746}"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05C915-F183-4ABC-983A-BE78641662D2}" type="slidenum">
              <a:rPr lang="en-GB" smtClean="0"/>
              <a:t>‹#›</a:t>
            </a:fld>
            <a:endParaRPr lang="en-GB"/>
          </a:p>
        </p:txBody>
      </p:sp>
    </p:spTree>
    <p:extLst>
      <p:ext uri="{BB962C8B-B14F-4D97-AF65-F5344CB8AC3E}">
        <p14:creationId xmlns:p14="http://schemas.microsoft.com/office/powerpoint/2010/main" val="411150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AE4D0B2-CB52-4E36-9C52-F3C646415746}" type="datetimeFigureOut">
              <a:rPr lang="en-GB" smtClean="0"/>
              <a:t>13/05/2020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B05C915-F183-4ABC-983A-BE78641662D2}" type="slidenum">
              <a:rPr lang="en-GB" smtClean="0"/>
              <a:t>‹#›</a:t>
            </a:fld>
            <a:endParaRPr lang="en-GB"/>
          </a:p>
        </p:txBody>
      </p:sp>
    </p:spTree>
    <p:extLst>
      <p:ext uri="{BB962C8B-B14F-4D97-AF65-F5344CB8AC3E}">
        <p14:creationId xmlns:p14="http://schemas.microsoft.com/office/powerpoint/2010/main" val="1020400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29.png"/><Relationship Id="rId9" Type="http://schemas.openxmlformats.org/officeDocument/2006/relationships/image" Target="../media/image66.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png"/><Relationship Id="rId3" Type="http://schemas.openxmlformats.org/officeDocument/2006/relationships/image" Target="../media/image76.png"/><Relationship Id="rId21" Type="http://schemas.openxmlformats.org/officeDocument/2006/relationships/image" Target="../media/image94.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image" Target="../media/image75.png"/><Relationship Id="rId16" Type="http://schemas.openxmlformats.org/officeDocument/2006/relationships/image" Target="../media/image89.png"/><Relationship Id="rId20"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png"/><Relationship Id="rId23" Type="http://schemas.openxmlformats.org/officeDocument/2006/relationships/image" Target="../media/image96.png"/><Relationship Id="rId10" Type="http://schemas.openxmlformats.org/officeDocument/2006/relationships/image" Target="../media/image83.png"/><Relationship Id="rId19" Type="http://schemas.openxmlformats.org/officeDocument/2006/relationships/image" Target="../media/image92.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 Id="rId22" Type="http://schemas.openxmlformats.org/officeDocument/2006/relationships/image" Target="../media/image95.png"/></Relationships>
</file>

<file path=ppt/slides/_rels/slide1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17.png"/><Relationship Id="rId12" Type="http://schemas.openxmlformats.org/officeDocument/2006/relationships/image" Target="../media/image5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53.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51.png"/><Relationship Id="rId9" Type="http://schemas.openxmlformats.org/officeDocument/2006/relationships/image" Target="../media/image52.png"/><Relationship Id="rId1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838" y="1324168"/>
            <a:ext cx="6391007" cy="126903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83083">
            <a:off x="2371859" y="1649216"/>
            <a:ext cx="2352675" cy="48577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8196" y="2414266"/>
            <a:ext cx="731320" cy="33431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453" y="8113479"/>
            <a:ext cx="4704851" cy="153866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9642" y="8368442"/>
            <a:ext cx="2935328" cy="972946"/>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483" y="3003546"/>
            <a:ext cx="5056717" cy="510678"/>
          </a:xfrm>
          <a:prstGeom prst="rect">
            <a:avLst/>
          </a:prstGeom>
        </p:spPr>
      </p:pic>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l="-1161" t="-22296" r="33109" b="-28647"/>
          <a:stretch/>
        </p:blipFill>
        <p:spPr>
          <a:xfrm>
            <a:off x="2373229" y="7364176"/>
            <a:ext cx="2007034" cy="612835"/>
          </a:xfrm>
          <a:prstGeom prst="rect">
            <a:avLst/>
          </a:prstGeom>
        </p:spPr>
      </p:pic>
      <p:sp>
        <p:nvSpPr>
          <p:cNvPr id="2" name="Rectangle 1"/>
          <p:cNvSpPr/>
          <p:nvPr/>
        </p:nvSpPr>
        <p:spPr>
          <a:xfrm>
            <a:off x="553505" y="4066688"/>
            <a:ext cx="5939847" cy="29867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53483" y="328205"/>
            <a:ext cx="944555" cy="7370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989642" y="381981"/>
            <a:ext cx="4177694" cy="707886"/>
          </a:xfrm>
          <a:prstGeom prst="rect">
            <a:avLst/>
          </a:prstGeom>
          <a:noFill/>
        </p:spPr>
        <p:txBody>
          <a:bodyPr wrap="square" rtlCol="0">
            <a:spAutoFit/>
          </a:bodyPr>
          <a:lstStyle/>
          <a:p>
            <a:pPr algn="ctr"/>
            <a:r>
              <a:rPr lang="en-GB" sz="4000" dirty="0" smtClean="0"/>
              <a:t>School Name</a:t>
            </a:r>
            <a:endParaRPr lang="en-GB" sz="4000" dirty="0"/>
          </a:p>
        </p:txBody>
      </p:sp>
      <p:sp>
        <p:nvSpPr>
          <p:cNvPr id="16" name="TextBox 15"/>
          <p:cNvSpPr txBox="1"/>
          <p:nvPr/>
        </p:nvSpPr>
        <p:spPr>
          <a:xfrm>
            <a:off x="-1263087" y="404347"/>
            <a:ext cx="4177694" cy="584775"/>
          </a:xfrm>
          <a:prstGeom prst="rect">
            <a:avLst/>
          </a:prstGeom>
          <a:noFill/>
        </p:spPr>
        <p:txBody>
          <a:bodyPr wrap="square" rtlCol="0">
            <a:spAutoFit/>
          </a:bodyPr>
          <a:lstStyle/>
          <a:p>
            <a:pPr algn="ctr"/>
            <a:r>
              <a:rPr lang="en-GB" sz="1600" dirty="0" smtClean="0"/>
              <a:t>Insert </a:t>
            </a:r>
          </a:p>
          <a:p>
            <a:pPr algn="ctr"/>
            <a:r>
              <a:rPr lang="en-GB" sz="1600" dirty="0" smtClean="0"/>
              <a:t>Logo</a:t>
            </a:r>
            <a:endParaRPr lang="en-GB" sz="1600" dirty="0"/>
          </a:p>
        </p:txBody>
      </p:sp>
      <p:sp>
        <p:nvSpPr>
          <p:cNvPr id="18" name="TextBox 17"/>
          <p:cNvSpPr txBox="1"/>
          <p:nvPr/>
        </p:nvSpPr>
        <p:spPr>
          <a:xfrm>
            <a:off x="-1024394" y="4136352"/>
            <a:ext cx="4177694" cy="830997"/>
          </a:xfrm>
          <a:prstGeom prst="rect">
            <a:avLst/>
          </a:prstGeom>
          <a:noFill/>
        </p:spPr>
        <p:txBody>
          <a:bodyPr wrap="square" rtlCol="0">
            <a:spAutoFit/>
          </a:bodyPr>
          <a:lstStyle/>
          <a:p>
            <a:pPr algn="ctr"/>
            <a:r>
              <a:rPr lang="en-GB" sz="1600" dirty="0" smtClean="0"/>
              <a:t>Insert </a:t>
            </a:r>
          </a:p>
          <a:p>
            <a:pPr algn="ctr"/>
            <a:r>
              <a:rPr lang="en-GB" sz="1600" dirty="0" smtClean="0"/>
              <a:t>Class</a:t>
            </a:r>
          </a:p>
          <a:p>
            <a:pPr algn="ctr"/>
            <a:r>
              <a:rPr lang="en-GB" sz="1600" dirty="0" smtClean="0"/>
              <a:t>Photo</a:t>
            </a:r>
            <a:endParaRPr lang="en-GB" sz="1600" dirty="0"/>
          </a:p>
        </p:txBody>
      </p:sp>
    </p:spTree>
    <p:extLst>
      <p:ext uri="{BB962C8B-B14F-4D97-AF65-F5344CB8AC3E}">
        <p14:creationId xmlns:p14="http://schemas.microsoft.com/office/powerpoint/2010/main" val="1325802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6642" y="240772"/>
            <a:ext cx="6424714" cy="57067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86761231"/>
              </p:ext>
            </p:extLst>
          </p:nvPr>
        </p:nvGraphicFramePr>
        <p:xfrm>
          <a:off x="432322" y="2603497"/>
          <a:ext cx="5993354" cy="6043743"/>
        </p:xfrm>
        <a:graphic>
          <a:graphicData uri="http://schemas.openxmlformats.org/drawingml/2006/table">
            <a:tbl>
              <a:tblPr firstRow="1" bandRow="1">
                <a:tableStyleId>{5C22544A-7EE6-4342-B048-85BDC9FD1C3A}</a:tableStyleId>
              </a:tblPr>
              <a:tblGrid>
                <a:gridCol w="2035526">
                  <a:extLst>
                    <a:ext uri="{9D8B030D-6E8A-4147-A177-3AD203B41FA5}">
                      <a16:colId xmlns:a16="http://schemas.microsoft.com/office/drawing/2014/main" val="20000"/>
                    </a:ext>
                  </a:extLst>
                </a:gridCol>
                <a:gridCol w="3957828">
                  <a:extLst>
                    <a:ext uri="{9D8B030D-6E8A-4147-A177-3AD203B41FA5}">
                      <a16:colId xmlns:a16="http://schemas.microsoft.com/office/drawing/2014/main" val="20001"/>
                    </a:ext>
                  </a:extLst>
                </a:gridCol>
              </a:tblGrid>
              <a:tr h="563678">
                <a:tc>
                  <a:txBody>
                    <a:bodyPr/>
                    <a:lstStyle/>
                    <a:p>
                      <a:pPr algn="ctr"/>
                      <a:r>
                        <a:rPr lang="en-GB" b="0" dirty="0" smtClean="0">
                          <a:solidFill>
                            <a:schemeClr val="tx1"/>
                          </a:solidFill>
                          <a:latin typeface="SassoonPrimary" panose="020B0500000000000000" pitchFamily="34" charset="0"/>
                        </a:rPr>
                        <a:t>School Name</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05231">
                <a:tc>
                  <a:txBody>
                    <a:bodyPr/>
                    <a:lstStyle/>
                    <a:p>
                      <a:pPr algn="ctr"/>
                      <a:r>
                        <a:rPr lang="en-GB" b="0" dirty="0" smtClean="0">
                          <a:solidFill>
                            <a:schemeClr val="tx1"/>
                          </a:solidFill>
                          <a:latin typeface="SassoonPrimary" panose="020B0500000000000000" pitchFamily="34" charset="0"/>
                        </a:rPr>
                        <a:t>School Address</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smtClean="0">
                        <a:solidFill>
                          <a:schemeClr val="tx1"/>
                        </a:solidFill>
                        <a:latin typeface="Century Gothic" panose="020B0502020202020204" pitchFamily="34" charset="0"/>
                      </a:endParaRPr>
                    </a:p>
                    <a:p>
                      <a:pPr algn="l"/>
                      <a:endParaRPr lang="en-GB" b="1" dirty="0" smtClean="0">
                        <a:solidFill>
                          <a:schemeClr val="tx1"/>
                        </a:solidFill>
                        <a:latin typeface="Century Gothic" panose="020B0502020202020204" pitchFamily="34" charset="0"/>
                      </a:endParaRPr>
                    </a:p>
                    <a:p>
                      <a:pPr algn="l"/>
                      <a:endParaRPr lang="en-GB" b="1" dirty="0" smtClean="0">
                        <a:solidFill>
                          <a:schemeClr val="tx1"/>
                        </a:solidFill>
                        <a:latin typeface="Century Gothic" panose="020B0502020202020204" pitchFamily="34" charset="0"/>
                      </a:endParaRPr>
                    </a:p>
                    <a:p>
                      <a:pPr algn="l"/>
                      <a:endParaRPr lang="en-GB" b="1" dirty="0" smtClean="0">
                        <a:solidFill>
                          <a:schemeClr val="tx1"/>
                        </a:solidFill>
                        <a:latin typeface="Century Gothic" panose="020B0502020202020204" pitchFamily="34" charset="0"/>
                      </a:endParaRPr>
                    </a:p>
                    <a:p>
                      <a:pPr algn="l"/>
                      <a:endParaRPr lang="en-GB" b="1" dirty="0" smtClean="0">
                        <a:solidFill>
                          <a:schemeClr val="tx1"/>
                        </a:solidFill>
                        <a:latin typeface="Century Gothic" panose="020B0502020202020204" pitchFamily="34" charset="0"/>
                      </a:endParaRPr>
                    </a:p>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0950">
                <a:tc>
                  <a:txBody>
                    <a:bodyPr/>
                    <a:lstStyle/>
                    <a:p>
                      <a:pPr algn="ctr"/>
                      <a:r>
                        <a:rPr lang="en-GB" b="0" dirty="0" smtClean="0">
                          <a:solidFill>
                            <a:schemeClr val="tx1"/>
                          </a:solidFill>
                          <a:latin typeface="SassoonPrimary" panose="020B0500000000000000" pitchFamily="34" charset="0"/>
                        </a:rPr>
                        <a:t>School Telephone Number</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0950">
                <a:tc>
                  <a:txBody>
                    <a:bodyPr/>
                    <a:lstStyle/>
                    <a:p>
                      <a:pPr algn="ctr"/>
                      <a:r>
                        <a:rPr lang="en-GB" b="0" dirty="0" smtClean="0">
                          <a:solidFill>
                            <a:schemeClr val="tx1"/>
                          </a:solidFill>
                          <a:latin typeface="SassoonPrimary" panose="020B0500000000000000" pitchFamily="34" charset="0"/>
                        </a:rPr>
                        <a:t>Name of the Head Teacher</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63678">
                <a:tc>
                  <a:txBody>
                    <a:bodyPr/>
                    <a:lstStyle/>
                    <a:p>
                      <a:pPr algn="ctr"/>
                      <a:r>
                        <a:rPr lang="en-GB" b="0" dirty="0" smtClean="0">
                          <a:solidFill>
                            <a:schemeClr val="tx1"/>
                          </a:solidFill>
                          <a:latin typeface="SassoonPrimary" panose="020B0500000000000000" pitchFamily="34" charset="0"/>
                        </a:rPr>
                        <a:t>School</a:t>
                      </a:r>
                      <a:r>
                        <a:rPr lang="en-GB" b="0" baseline="0" dirty="0" smtClean="0">
                          <a:solidFill>
                            <a:schemeClr val="tx1"/>
                          </a:solidFill>
                          <a:latin typeface="SassoonPrimary" panose="020B0500000000000000" pitchFamily="34" charset="0"/>
                        </a:rPr>
                        <a:t> Starts at</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63678">
                <a:tc>
                  <a:txBody>
                    <a:bodyPr/>
                    <a:lstStyle/>
                    <a:p>
                      <a:pPr algn="ctr"/>
                      <a:r>
                        <a:rPr lang="en-GB" b="0" dirty="0" smtClean="0">
                          <a:solidFill>
                            <a:schemeClr val="tx1"/>
                          </a:solidFill>
                          <a:latin typeface="SassoonPrimary" panose="020B0500000000000000" pitchFamily="34" charset="0"/>
                        </a:rPr>
                        <a:t>School Finishes</a:t>
                      </a:r>
                      <a:r>
                        <a:rPr lang="en-GB" b="0" baseline="0" dirty="0" smtClean="0">
                          <a:solidFill>
                            <a:schemeClr val="tx1"/>
                          </a:solidFill>
                          <a:latin typeface="SassoonPrimary" panose="020B0500000000000000" pitchFamily="34" charset="0"/>
                        </a:rPr>
                        <a:t> at</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63678">
                <a:tc>
                  <a:txBody>
                    <a:bodyPr/>
                    <a:lstStyle/>
                    <a:p>
                      <a:pPr algn="ctr"/>
                      <a:r>
                        <a:rPr lang="en-GB" b="0" dirty="0" smtClean="0">
                          <a:solidFill>
                            <a:schemeClr val="tx1"/>
                          </a:solidFill>
                          <a:latin typeface="SassoonPrimary" panose="020B0500000000000000" pitchFamily="34" charset="0"/>
                        </a:rPr>
                        <a:t>I will get to school by</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70950">
                <a:tc>
                  <a:txBody>
                    <a:bodyPr/>
                    <a:lstStyle/>
                    <a:p>
                      <a:pPr algn="ctr"/>
                      <a:r>
                        <a:rPr lang="en-GB" b="0" dirty="0" smtClean="0">
                          <a:solidFill>
                            <a:schemeClr val="tx1"/>
                          </a:solidFill>
                          <a:latin typeface="SassoonPrimary" panose="020B0500000000000000" pitchFamily="34" charset="0"/>
                        </a:rPr>
                        <a:t>How</a:t>
                      </a:r>
                      <a:r>
                        <a:rPr lang="en-GB" b="0" baseline="0" dirty="0" smtClean="0">
                          <a:solidFill>
                            <a:schemeClr val="tx1"/>
                          </a:solidFill>
                          <a:latin typeface="SassoonPrimary" panose="020B0500000000000000" pitchFamily="34" charset="0"/>
                        </a:rPr>
                        <a:t> long will it take you to get to school?</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70950">
                <a:tc>
                  <a:txBody>
                    <a:bodyPr/>
                    <a:lstStyle/>
                    <a:p>
                      <a:pPr algn="ctr"/>
                      <a:r>
                        <a:rPr lang="en-GB" b="0" dirty="0" smtClean="0">
                          <a:solidFill>
                            <a:schemeClr val="tx1"/>
                          </a:solidFill>
                          <a:latin typeface="SassoonPrimary" panose="020B0500000000000000" pitchFamily="34" charset="0"/>
                        </a:rPr>
                        <a:t>What time will you have to leave home?</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1120578"/>
            <a:ext cx="4558776" cy="102619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322" y="959956"/>
            <a:ext cx="1347433" cy="1347433"/>
          </a:xfrm>
          <a:prstGeom prst="rect">
            <a:avLst/>
          </a:prstGeom>
        </p:spPr>
      </p:pic>
    </p:spTree>
    <p:extLst>
      <p:ext uri="{BB962C8B-B14F-4D97-AF65-F5344CB8AC3E}">
        <p14:creationId xmlns:p14="http://schemas.microsoft.com/office/powerpoint/2010/main" val="3710042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459" y="190674"/>
            <a:ext cx="6409817" cy="56460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940" y="2402912"/>
            <a:ext cx="2966584" cy="212623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0128" y="5347992"/>
            <a:ext cx="3212148" cy="258056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6938" y="959880"/>
            <a:ext cx="2992233" cy="819690"/>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3683519" y="8490249"/>
            <a:ext cx="2919962" cy="1118421"/>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740390" y="3811136"/>
            <a:ext cx="2210921" cy="2944204"/>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7985" y="1414800"/>
            <a:ext cx="2968900" cy="2106791"/>
          </a:xfrm>
          <a:prstGeom prst="rect">
            <a:avLst/>
          </a:prstGeom>
        </p:spPr>
      </p:pic>
      <p:pic>
        <p:nvPicPr>
          <p:cNvPr id="30" name="Pictur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3896" y="7402480"/>
            <a:ext cx="3205313" cy="2206190"/>
          </a:xfrm>
          <a:prstGeom prst="rect">
            <a:avLst/>
          </a:prstGeom>
        </p:spPr>
      </p:pic>
      <p:sp>
        <p:nvSpPr>
          <p:cNvPr id="32" name="Rectangle 31"/>
          <p:cNvSpPr/>
          <p:nvPr/>
        </p:nvSpPr>
        <p:spPr>
          <a:xfrm>
            <a:off x="373749" y="1039914"/>
            <a:ext cx="3429000" cy="307777"/>
          </a:xfrm>
          <a:prstGeom prst="rect">
            <a:avLst/>
          </a:prstGeom>
        </p:spPr>
        <p:txBody>
          <a:bodyPr>
            <a:spAutoFit/>
          </a:bodyPr>
          <a:lstStyle/>
          <a:p>
            <a:r>
              <a:rPr lang="en-GB" sz="1400" dirty="0" smtClean="0">
                <a:latin typeface="SassoonPrimary" panose="020B0500000000000000" pitchFamily="34" charset="0"/>
              </a:rPr>
              <a:t>I am most looking forward to…</a:t>
            </a:r>
            <a:endParaRPr lang="en-GB" sz="1400" dirty="0">
              <a:latin typeface="SassoonPrimary" panose="020B0500000000000000" pitchFamily="34" charset="0"/>
            </a:endParaRPr>
          </a:p>
        </p:txBody>
      </p:sp>
      <p:sp>
        <p:nvSpPr>
          <p:cNvPr id="34" name="Rectangle 33"/>
          <p:cNvSpPr/>
          <p:nvPr/>
        </p:nvSpPr>
        <p:spPr>
          <a:xfrm>
            <a:off x="3645852" y="1987404"/>
            <a:ext cx="3429000" cy="307777"/>
          </a:xfrm>
          <a:prstGeom prst="rect">
            <a:avLst/>
          </a:prstGeom>
        </p:spPr>
        <p:txBody>
          <a:bodyPr>
            <a:spAutoFit/>
          </a:bodyPr>
          <a:lstStyle/>
          <a:p>
            <a:r>
              <a:rPr lang="en-GB" sz="1400" dirty="0" smtClean="0">
                <a:latin typeface="SassoonPrimary" panose="020B0500000000000000" pitchFamily="34" charset="0"/>
              </a:rPr>
              <a:t>I feel a bit nervous about…</a:t>
            </a:r>
            <a:endParaRPr lang="en-GB" sz="1400" dirty="0">
              <a:latin typeface="SassoonPrimary" panose="020B0500000000000000" pitchFamily="34" charset="0"/>
            </a:endParaRPr>
          </a:p>
        </p:txBody>
      </p:sp>
      <p:sp>
        <p:nvSpPr>
          <p:cNvPr id="35" name="Rectangle 34"/>
          <p:cNvSpPr/>
          <p:nvPr/>
        </p:nvSpPr>
        <p:spPr>
          <a:xfrm>
            <a:off x="373749" y="3780822"/>
            <a:ext cx="3429000" cy="307777"/>
          </a:xfrm>
          <a:prstGeom prst="rect">
            <a:avLst/>
          </a:prstGeom>
        </p:spPr>
        <p:txBody>
          <a:bodyPr>
            <a:spAutoFit/>
          </a:bodyPr>
          <a:lstStyle/>
          <a:p>
            <a:r>
              <a:rPr lang="en-GB" sz="1400" dirty="0" smtClean="0">
                <a:latin typeface="SassoonPrimary" panose="020B0500000000000000" pitchFamily="34" charset="0"/>
              </a:rPr>
              <a:t>I would like to know…</a:t>
            </a:r>
            <a:endParaRPr lang="en-GB" sz="1400" dirty="0">
              <a:latin typeface="SassoonPrimary" panose="020B0500000000000000" pitchFamily="34" charset="0"/>
            </a:endParaRPr>
          </a:p>
        </p:txBody>
      </p:sp>
      <p:sp>
        <p:nvSpPr>
          <p:cNvPr id="36" name="Rectangle 35"/>
          <p:cNvSpPr/>
          <p:nvPr/>
        </p:nvSpPr>
        <p:spPr>
          <a:xfrm>
            <a:off x="3429000" y="4844857"/>
            <a:ext cx="3429000" cy="307777"/>
          </a:xfrm>
          <a:prstGeom prst="rect">
            <a:avLst/>
          </a:prstGeom>
        </p:spPr>
        <p:txBody>
          <a:bodyPr>
            <a:spAutoFit/>
          </a:bodyPr>
          <a:lstStyle/>
          <a:p>
            <a:r>
              <a:rPr lang="en-GB" sz="1400" dirty="0" smtClean="0">
                <a:latin typeface="SassoonPrimary" panose="020B0500000000000000" pitchFamily="34" charset="0"/>
              </a:rPr>
              <a:t>Some things that could help me are…</a:t>
            </a:r>
            <a:endParaRPr lang="en-GB" sz="1400" dirty="0">
              <a:latin typeface="SassoonPrimary" panose="020B0500000000000000" pitchFamily="34" charset="0"/>
            </a:endParaRPr>
          </a:p>
        </p:txBody>
      </p:sp>
      <p:sp>
        <p:nvSpPr>
          <p:cNvPr id="37" name="Rectangle 36"/>
          <p:cNvSpPr/>
          <p:nvPr/>
        </p:nvSpPr>
        <p:spPr>
          <a:xfrm>
            <a:off x="282459" y="6704405"/>
            <a:ext cx="3196750" cy="523220"/>
          </a:xfrm>
          <a:prstGeom prst="rect">
            <a:avLst/>
          </a:prstGeom>
        </p:spPr>
        <p:txBody>
          <a:bodyPr wrap="square">
            <a:spAutoFit/>
          </a:bodyPr>
          <a:lstStyle/>
          <a:p>
            <a:r>
              <a:rPr lang="en-GB" sz="1400" dirty="0" smtClean="0">
                <a:latin typeface="SassoonPrimary" panose="020B0500000000000000" pitchFamily="34" charset="0"/>
              </a:rPr>
              <a:t>Some things that will be different from primary school are…</a:t>
            </a:r>
            <a:endParaRPr lang="en-GB" sz="1400" dirty="0">
              <a:latin typeface="SassoonPrimary" panose="020B0500000000000000" pitchFamily="34" charset="0"/>
            </a:endParaRPr>
          </a:p>
        </p:txBody>
      </p:sp>
      <p:sp>
        <p:nvSpPr>
          <p:cNvPr id="38" name="Rectangle 37"/>
          <p:cNvSpPr/>
          <p:nvPr/>
        </p:nvSpPr>
        <p:spPr>
          <a:xfrm>
            <a:off x="4272917" y="8276507"/>
            <a:ext cx="3196750" cy="307777"/>
          </a:xfrm>
          <a:prstGeom prst="rect">
            <a:avLst/>
          </a:prstGeom>
        </p:spPr>
        <p:txBody>
          <a:bodyPr wrap="square">
            <a:spAutoFit/>
          </a:bodyPr>
          <a:lstStyle/>
          <a:p>
            <a:r>
              <a:rPr lang="en-GB" sz="1400" dirty="0" smtClean="0">
                <a:latin typeface="SassoonPrimary" panose="020B0500000000000000" pitchFamily="34" charset="0"/>
              </a:rPr>
              <a:t>In one word I feel…</a:t>
            </a:r>
            <a:endParaRPr lang="en-GB" sz="1400" dirty="0">
              <a:latin typeface="SassoonPrimary" panose="020B0500000000000000" pitchFamily="34" charset="0"/>
            </a:endParaRPr>
          </a:p>
        </p:txBody>
      </p:sp>
    </p:spTree>
    <p:extLst>
      <p:ext uri="{BB962C8B-B14F-4D97-AF65-F5344CB8AC3E}">
        <p14:creationId xmlns:p14="http://schemas.microsoft.com/office/powerpoint/2010/main" val="1474303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C86A53-EFA8-469A-8727-58D5DEBCBF49}"/>
              </a:ext>
            </a:extLst>
          </p:cNvPr>
          <p:cNvSpPr txBox="1"/>
          <p:nvPr/>
        </p:nvSpPr>
        <p:spPr>
          <a:xfrm>
            <a:off x="1626164" y="1492535"/>
            <a:ext cx="2522472" cy="4431983"/>
          </a:xfrm>
          <a:prstGeom prst="rect">
            <a:avLst/>
          </a:prstGeom>
          <a:noFill/>
        </p:spPr>
        <p:txBody>
          <a:bodyPr wrap="square" numCol="2" rtlCol="0" anchor="ctr">
            <a:spAutoFit/>
          </a:bodyPr>
          <a:lstStyle/>
          <a:p>
            <a:pPr algn="ctr"/>
            <a:r>
              <a:rPr lang="en-GB" sz="1400" dirty="0">
                <a:latin typeface="SassoonPrimary" panose="020B0500000000000000" pitchFamily="34" charset="0"/>
              </a:rPr>
              <a:t>Maths</a:t>
            </a:r>
          </a:p>
          <a:p>
            <a:pPr algn="ctr"/>
            <a:r>
              <a:rPr lang="en-GB" sz="1400" dirty="0">
                <a:latin typeface="SassoonPrimary" panose="020B0500000000000000" pitchFamily="34" charset="0"/>
              </a:rPr>
              <a:t>English</a:t>
            </a:r>
          </a:p>
          <a:p>
            <a:pPr algn="ctr"/>
            <a:r>
              <a:rPr lang="en-GB" sz="1400" dirty="0">
                <a:latin typeface="SassoonPrimary" panose="020B0500000000000000" pitchFamily="34" charset="0"/>
              </a:rPr>
              <a:t>Science</a:t>
            </a:r>
          </a:p>
          <a:p>
            <a:pPr algn="ctr"/>
            <a:r>
              <a:rPr lang="en-GB" sz="1400" dirty="0">
                <a:latin typeface="SassoonPrimary" panose="020B0500000000000000" pitchFamily="34" charset="0"/>
              </a:rPr>
              <a:t>Geography</a:t>
            </a:r>
          </a:p>
          <a:p>
            <a:pPr algn="ctr"/>
            <a:r>
              <a:rPr lang="en-GB" sz="1400" dirty="0">
                <a:latin typeface="SassoonPrimary" panose="020B0500000000000000" pitchFamily="34" charset="0"/>
              </a:rPr>
              <a:t>History</a:t>
            </a:r>
          </a:p>
          <a:p>
            <a:pPr algn="ctr"/>
            <a:r>
              <a:rPr lang="en-GB" sz="1400" dirty="0">
                <a:latin typeface="SassoonPrimary" panose="020B0500000000000000" pitchFamily="34" charset="0"/>
              </a:rPr>
              <a:t>Computing</a:t>
            </a:r>
          </a:p>
          <a:p>
            <a:pPr algn="ctr"/>
            <a:endParaRPr lang="en-GB" sz="1400" dirty="0" smtClean="0">
              <a:latin typeface="SassoonPrimary" panose="020B0500000000000000" pitchFamily="34" charset="0"/>
            </a:endParaRPr>
          </a:p>
          <a:p>
            <a:pPr algn="ctr"/>
            <a:endParaRPr lang="en-GB" sz="1400" dirty="0" smtClean="0">
              <a:latin typeface="SassoonPrimary" panose="020B0500000000000000" pitchFamily="34" charset="0"/>
            </a:endParaRPr>
          </a:p>
          <a:p>
            <a:pPr algn="ctr"/>
            <a:endParaRPr lang="en-GB" sz="1400" dirty="0" smtClean="0">
              <a:latin typeface="SassoonPrimary" panose="020B0500000000000000" pitchFamily="34" charset="0"/>
            </a:endParaRPr>
          </a:p>
          <a:p>
            <a:pPr algn="ctr"/>
            <a:endParaRPr lang="en-GB" sz="1400" dirty="0">
              <a:latin typeface="SassoonPrimary" panose="020B0500000000000000" pitchFamily="34" charset="0"/>
            </a:endParaRPr>
          </a:p>
          <a:p>
            <a:pPr algn="ctr"/>
            <a:endParaRPr lang="en-GB" sz="1400" dirty="0" smtClean="0">
              <a:latin typeface="SassoonPrimary" panose="020B0500000000000000" pitchFamily="34" charset="0"/>
            </a:endParaRPr>
          </a:p>
          <a:p>
            <a:pPr algn="ctr"/>
            <a:endParaRPr lang="en-GB" sz="1400" dirty="0">
              <a:latin typeface="SassoonPrimary" panose="020B0500000000000000" pitchFamily="34" charset="0"/>
            </a:endParaRPr>
          </a:p>
          <a:p>
            <a:pPr algn="ctr"/>
            <a:endParaRPr lang="en-GB" sz="1400" dirty="0" smtClean="0">
              <a:latin typeface="SassoonPrimary" panose="020B0500000000000000" pitchFamily="34" charset="0"/>
            </a:endParaRPr>
          </a:p>
          <a:p>
            <a:pPr algn="ctr"/>
            <a:endParaRPr lang="en-GB" sz="1400" dirty="0">
              <a:latin typeface="SassoonPrimary" panose="020B0500000000000000" pitchFamily="34" charset="0"/>
            </a:endParaRPr>
          </a:p>
          <a:p>
            <a:pPr algn="ctr"/>
            <a:endParaRPr lang="en-GB" sz="1400" dirty="0" smtClean="0">
              <a:latin typeface="SassoonPrimary" panose="020B0500000000000000" pitchFamily="34" charset="0"/>
            </a:endParaRPr>
          </a:p>
          <a:p>
            <a:pPr algn="ctr"/>
            <a:endParaRPr lang="en-GB" sz="1400" dirty="0">
              <a:latin typeface="SassoonPrimary" panose="020B0500000000000000" pitchFamily="34" charset="0"/>
            </a:endParaRPr>
          </a:p>
          <a:p>
            <a:pPr algn="ctr"/>
            <a:endParaRPr lang="en-GB" sz="1400" dirty="0" smtClean="0">
              <a:latin typeface="SassoonPrimary" panose="020B0500000000000000" pitchFamily="34" charset="0"/>
            </a:endParaRPr>
          </a:p>
          <a:p>
            <a:pPr algn="ctr"/>
            <a:endParaRPr lang="en-GB" sz="1400" dirty="0">
              <a:latin typeface="SassoonPrimary" panose="020B0500000000000000" pitchFamily="34" charset="0"/>
            </a:endParaRPr>
          </a:p>
          <a:p>
            <a:pPr algn="ctr"/>
            <a:endParaRPr lang="en-GB" sz="1400" dirty="0" smtClean="0">
              <a:latin typeface="SassoonPrimary" panose="020B0500000000000000" pitchFamily="34" charset="0"/>
            </a:endParaRPr>
          </a:p>
          <a:p>
            <a:pPr algn="ctr"/>
            <a:endParaRPr lang="en-GB" sz="1400" dirty="0">
              <a:latin typeface="SassoonPrimary" panose="020B0500000000000000" pitchFamily="34" charset="0"/>
            </a:endParaRPr>
          </a:p>
          <a:p>
            <a:pPr algn="ctr"/>
            <a:r>
              <a:rPr lang="en-GB" sz="1400" dirty="0" smtClean="0">
                <a:latin typeface="SassoonPrimary" panose="020B0500000000000000" pitchFamily="34" charset="0"/>
              </a:rPr>
              <a:t>PE</a:t>
            </a:r>
            <a:endParaRPr lang="en-GB" sz="1400" dirty="0">
              <a:latin typeface="SassoonPrimary" panose="020B0500000000000000" pitchFamily="34" charset="0"/>
            </a:endParaRPr>
          </a:p>
          <a:p>
            <a:pPr algn="ctr"/>
            <a:r>
              <a:rPr lang="en-GB" sz="1400" dirty="0" smtClean="0">
                <a:latin typeface="SassoonPrimary" panose="020B0500000000000000" pitchFamily="34" charset="0"/>
              </a:rPr>
              <a:t>Art</a:t>
            </a:r>
            <a:endParaRPr lang="en-GB" sz="1400" dirty="0">
              <a:latin typeface="SassoonPrimary" panose="020B0500000000000000" pitchFamily="34" charset="0"/>
            </a:endParaRPr>
          </a:p>
          <a:p>
            <a:pPr algn="ctr"/>
            <a:r>
              <a:rPr lang="en-GB" sz="1400" dirty="0">
                <a:latin typeface="SassoonPrimary" panose="020B0500000000000000" pitchFamily="34" charset="0"/>
              </a:rPr>
              <a:t>Music</a:t>
            </a:r>
          </a:p>
          <a:p>
            <a:pPr algn="ctr"/>
            <a:r>
              <a:rPr lang="en-GB" sz="1400" dirty="0" smtClean="0">
                <a:latin typeface="SassoonPrimary" panose="020B0500000000000000" pitchFamily="34" charset="0"/>
              </a:rPr>
              <a:t>Drama</a:t>
            </a:r>
          </a:p>
          <a:p>
            <a:pPr algn="ctr"/>
            <a:r>
              <a:rPr lang="en-GB" sz="1400" dirty="0" smtClean="0">
                <a:latin typeface="SassoonPrimary" panose="020B0500000000000000" pitchFamily="34" charset="0"/>
              </a:rPr>
              <a:t>Dance</a:t>
            </a:r>
            <a:endParaRPr lang="en-GB" sz="1400" dirty="0">
              <a:latin typeface="SassoonPrimary" panose="020B0500000000000000" pitchFamily="34" charset="0"/>
            </a:endParaRPr>
          </a:p>
          <a:p>
            <a:pPr algn="ctr"/>
            <a:r>
              <a:rPr lang="en-GB" sz="1400" dirty="0" smtClean="0">
                <a:latin typeface="SassoonPrimary" panose="020B0500000000000000" pitchFamily="34" charset="0"/>
              </a:rPr>
              <a:t>Religion</a:t>
            </a:r>
            <a:endParaRPr lang="en-GB" sz="1400" dirty="0">
              <a:latin typeface="SassoonPrimary" panose="020B0500000000000000" pitchFamily="34" charset="0"/>
            </a:endParaRPr>
          </a:p>
        </p:txBody>
      </p:sp>
      <p:sp>
        <p:nvSpPr>
          <p:cNvPr id="8" name="Rectangle 7"/>
          <p:cNvSpPr/>
          <p:nvPr/>
        </p:nvSpPr>
        <p:spPr>
          <a:xfrm>
            <a:off x="947648" y="826445"/>
            <a:ext cx="5069839" cy="523220"/>
          </a:xfrm>
          <a:prstGeom prst="rect">
            <a:avLst/>
          </a:prstGeom>
        </p:spPr>
        <p:txBody>
          <a:bodyPr wrap="square">
            <a:spAutoFit/>
          </a:bodyPr>
          <a:lstStyle/>
          <a:p>
            <a:pPr algn="ctr"/>
            <a:r>
              <a:rPr lang="en-GB" sz="1400" dirty="0" smtClean="0">
                <a:latin typeface="SassoonPrimary" panose="020B0500000000000000" pitchFamily="34" charset="0"/>
              </a:rPr>
              <a:t>Which 6 subjects are you most looking forward to from the list below and why…</a:t>
            </a:r>
          </a:p>
        </p:txBody>
      </p:sp>
      <p:pic>
        <p:nvPicPr>
          <p:cNvPr id="2" name="Picture 1"/>
          <p:cNvPicPr>
            <a:picLocks noChangeAspect="1"/>
          </p:cNvPicPr>
          <p:nvPr/>
        </p:nvPicPr>
        <p:blipFill>
          <a:blip r:embed="rId2"/>
          <a:stretch>
            <a:fillRect/>
          </a:stretch>
        </p:blipFill>
        <p:spPr>
          <a:xfrm>
            <a:off x="212047" y="256693"/>
            <a:ext cx="6541039" cy="455388"/>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476" y="3545020"/>
            <a:ext cx="2716818" cy="1783647"/>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3284" y="3524885"/>
            <a:ext cx="2716818" cy="1783647"/>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483" y="5527993"/>
            <a:ext cx="2716818" cy="1783647"/>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291" y="5507858"/>
            <a:ext cx="2716818" cy="1783647"/>
          </a:xfrm>
          <a:prstGeom prst="rect">
            <a:avLst/>
          </a:prstGeom>
        </p:spPr>
      </p:pic>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04" y="7559193"/>
            <a:ext cx="2716818" cy="1783647"/>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5212" y="7539058"/>
            <a:ext cx="2716818" cy="1783647"/>
          </a:xfrm>
          <a:prstGeom prst="rect">
            <a:avLst/>
          </a:prstGeom>
        </p:spPr>
      </p:pic>
      <p:sp>
        <p:nvSpPr>
          <p:cNvPr id="32" name="Rectangle 31"/>
          <p:cNvSpPr/>
          <p:nvPr/>
        </p:nvSpPr>
        <p:spPr>
          <a:xfrm>
            <a:off x="2956891" y="1533165"/>
            <a:ext cx="3429000" cy="1384995"/>
          </a:xfrm>
          <a:prstGeom prst="rect">
            <a:avLst/>
          </a:prstGeom>
        </p:spPr>
        <p:txBody>
          <a:bodyPr>
            <a:spAutoFit/>
          </a:bodyPr>
          <a:lstStyle/>
          <a:p>
            <a:pPr algn="ctr"/>
            <a:r>
              <a:rPr lang="en-GB" sz="1400" dirty="0">
                <a:latin typeface="SassoonPrimary" panose="020B0500000000000000" pitchFamily="34" charset="0"/>
              </a:rPr>
              <a:t>Textiles</a:t>
            </a:r>
          </a:p>
          <a:p>
            <a:pPr algn="ctr"/>
            <a:r>
              <a:rPr lang="en-GB" sz="1400" dirty="0" smtClean="0">
                <a:latin typeface="SassoonPrimary" panose="020B0500000000000000" pitchFamily="34" charset="0"/>
              </a:rPr>
              <a:t>Cookery</a:t>
            </a:r>
            <a:endParaRPr lang="en-GB" sz="1400" dirty="0">
              <a:latin typeface="SassoonPrimary" panose="020B0500000000000000" pitchFamily="34" charset="0"/>
            </a:endParaRPr>
          </a:p>
          <a:p>
            <a:pPr algn="ctr"/>
            <a:r>
              <a:rPr lang="en-GB" sz="1400" dirty="0">
                <a:latin typeface="SassoonPrimary" panose="020B0500000000000000" pitchFamily="34" charset="0"/>
              </a:rPr>
              <a:t>Woodwork</a:t>
            </a:r>
          </a:p>
          <a:p>
            <a:pPr algn="ctr"/>
            <a:r>
              <a:rPr lang="en-GB" sz="1400" dirty="0" smtClean="0">
                <a:latin typeface="SassoonPrimary" panose="020B0500000000000000" pitchFamily="34" charset="0"/>
              </a:rPr>
              <a:t>Languages</a:t>
            </a:r>
            <a:endParaRPr lang="en-GB" sz="1400" dirty="0">
              <a:latin typeface="SassoonPrimary" panose="020B0500000000000000" pitchFamily="34" charset="0"/>
            </a:endParaRPr>
          </a:p>
          <a:p>
            <a:pPr algn="ctr"/>
            <a:r>
              <a:rPr lang="en-GB" sz="1400" dirty="0" smtClean="0">
                <a:latin typeface="SassoonPrimary" panose="020B0500000000000000" pitchFamily="34" charset="0"/>
              </a:rPr>
              <a:t>Careers</a:t>
            </a:r>
            <a:endParaRPr lang="en-GB" sz="1400" dirty="0">
              <a:latin typeface="SassoonPrimary" panose="020B0500000000000000" pitchFamily="34" charset="0"/>
            </a:endParaRPr>
          </a:p>
          <a:p>
            <a:pPr algn="ctr"/>
            <a:r>
              <a:rPr lang="en-GB" sz="1400" dirty="0">
                <a:latin typeface="SassoonPrimary" panose="020B0500000000000000" pitchFamily="34" charset="0"/>
              </a:rPr>
              <a:t>Wellbeing</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941" y="1334493"/>
            <a:ext cx="891169" cy="891169"/>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98822">
            <a:off x="5428494" y="1273657"/>
            <a:ext cx="891169" cy="891169"/>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3400" y="2369419"/>
            <a:ext cx="852104" cy="852104"/>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126" y="2351641"/>
            <a:ext cx="790025" cy="790025"/>
          </a:xfrm>
          <a:prstGeom prst="rect">
            <a:avLst/>
          </a:prstGeom>
        </p:spPr>
      </p:pic>
    </p:spTree>
    <p:extLst>
      <p:ext uri="{BB962C8B-B14F-4D97-AF65-F5344CB8AC3E}">
        <p14:creationId xmlns:p14="http://schemas.microsoft.com/office/powerpoint/2010/main" val="1951750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81125" y="237227"/>
            <a:ext cx="4095750" cy="56197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43865175"/>
              </p:ext>
            </p:extLst>
          </p:nvPr>
        </p:nvGraphicFramePr>
        <p:xfrm>
          <a:off x="283743" y="2229573"/>
          <a:ext cx="6290514" cy="4927016"/>
        </p:xfrm>
        <a:graphic>
          <a:graphicData uri="http://schemas.openxmlformats.org/drawingml/2006/table">
            <a:tbl>
              <a:tblPr firstRow="1" bandRow="1">
                <a:tableStyleId>{5C22544A-7EE6-4342-B048-85BDC9FD1C3A}</a:tableStyleId>
              </a:tblPr>
              <a:tblGrid>
                <a:gridCol w="1048419">
                  <a:extLst>
                    <a:ext uri="{9D8B030D-6E8A-4147-A177-3AD203B41FA5}">
                      <a16:colId xmlns:a16="http://schemas.microsoft.com/office/drawing/2014/main" val="20000"/>
                    </a:ext>
                  </a:extLst>
                </a:gridCol>
                <a:gridCol w="1048419">
                  <a:extLst>
                    <a:ext uri="{9D8B030D-6E8A-4147-A177-3AD203B41FA5}">
                      <a16:colId xmlns:a16="http://schemas.microsoft.com/office/drawing/2014/main" val="20001"/>
                    </a:ext>
                  </a:extLst>
                </a:gridCol>
                <a:gridCol w="1048419">
                  <a:extLst>
                    <a:ext uri="{9D8B030D-6E8A-4147-A177-3AD203B41FA5}">
                      <a16:colId xmlns:a16="http://schemas.microsoft.com/office/drawing/2014/main" val="20002"/>
                    </a:ext>
                  </a:extLst>
                </a:gridCol>
                <a:gridCol w="1048419">
                  <a:extLst>
                    <a:ext uri="{9D8B030D-6E8A-4147-A177-3AD203B41FA5}">
                      <a16:colId xmlns:a16="http://schemas.microsoft.com/office/drawing/2014/main" val="20003"/>
                    </a:ext>
                  </a:extLst>
                </a:gridCol>
                <a:gridCol w="1048419">
                  <a:extLst>
                    <a:ext uri="{9D8B030D-6E8A-4147-A177-3AD203B41FA5}">
                      <a16:colId xmlns:a16="http://schemas.microsoft.com/office/drawing/2014/main" val="20004"/>
                    </a:ext>
                  </a:extLst>
                </a:gridCol>
                <a:gridCol w="1048419">
                  <a:extLst>
                    <a:ext uri="{9D8B030D-6E8A-4147-A177-3AD203B41FA5}">
                      <a16:colId xmlns:a16="http://schemas.microsoft.com/office/drawing/2014/main" val="20005"/>
                    </a:ext>
                  </a:extLst>
                </a:gridCol>
              </a:tblGrid>
              <a:tr h="288360">
                <a:tc>
                  <a:txBody>
                    <a:bodyPr/>
                    <a:lstStyle/>
                    <a:p>
                      <a:pPr algn="ct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Monday</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100" dirty="0" smtClean="0">
                          <a:solidFill>
                            <a:schemeClr val="tx1"/>
                          </a:solidFill>
                          <a:latin typeface="Century Gothic" panose="020B0502020202020204" pitchFamily="34" charset="0"/>
                        </a:rPr>
                        <a:t>Tuesday</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100" dirty="0" smtClean="0">
                          <a:solidFill>
                            <a:schemeClr val="tx1"/>
                          </a:solidFill>
                          <a:latin typeface="Century Gothic" panose="020B0502020202020204" pitchFamily="34" charset="0"/>
                        </a:rPr>
                        <a:t>Wednesday</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100" dirty="0" smtClean="0">
                          <a:solidFill>
                            <a:schemeClr val="tx1"/>
                          </a:solidFill>
                          <a:latin typeface="Century Gothic" panose="020B0502020202020204" pitchFamily="34" charset="0"/>
                        </a:rPr>
                        <a:t>Thursday</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100" dirty="0" smtClean="0">
                          <a:solidFill>
                            <a:schemeClr val="tx1"/>
                          </a:solidFill>
                          <a:latin typeface="Century Gothic" panose="020B0502020202020204" pitchFamily="34" charset="0"/>
                        </a:rPr>
                        <a:t>Friday</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79528">
                <a:tc gridSpan="6">
                  <a:txBody>
                    <a:bodyPr/>
                    <a:lstStyle/>
                    <a:p>
                      <a:pPr algn="ctr"/>
                      <a:r>
                        <a:rPr lang="en-GB" sz="1100" dirty="0" smtClean="0">
                          <a:solidFill>
                            <a:schemeClr val="tx1"/>
                          </a:solidFill>
                          <a:latin typeface="Century Gothic" panose="020B0502020202020204" pitchFamily="34" charset="0"/>
                        </a:rPr>
                        <a:t>Breakfast Club</a:t>
                      </a:r>
                    </a:p>
                    <a:p>
                      <a:pPr algn="ctr"/>
                      <a:r>
                        <a:rPr lang="en-GB" sz="1100" dirty="0" smtClean="0">
                          <a:solidFill>
                            <a:schemeClr val="tx1"/>
                          </a:solidFill>
                          <a:latin typeface="Century Gothic" panose="020B0502020202020204" pitchFamily="34" charset="0"/>
                        </a:rPr>
                        <a:t>08:00-08:45</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9528">
                <a:tc>
                  <a:txBody>
                    <a:bodyPr/>
                    <a:lstStyle/>
                    <a:p>
                      <a:pPr algn="ctr"/>
                      <a:r>
                        <a:rPr lang="en-GB" sz="1100" baseline="0" dirty="0" smtClean="0">
                          <a:solidFill>
                            <a:schemeClr val="tx1"/>
                          </a:solidFill>
                          <a:latin typeface="Century Gothic" panose="020B0502020202020204" pitchFamily="34" charset="0"/>
                        </a:rPr>
                        <a:t>Period 1</a:t>
                      </a:r>
                    </a:p>
                    <a:p>
                      <a:pPr algn="ctr"/>
                      <a:r>
                        <a:rPr lang="en-GB" sz="1100" baseline="0" dirty="0" smtClean="0">
                          <a:solidFill>
                            <a:schemeClr val="tx1"/>
                          </a:solidFill>
                          <a:latin typeface="Century Gothic" panose="020B0502020202020204" pitchFamily="34" charset="0"/>
                        </a:rPr>
                        <a:t>08:45-9:30</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ASSEMBLY</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entury Gothic" panose="020B0502020202020204" pitchFamily="34" charset="0"/>
                        </a:rPr>
                        <a:t>ASSEMBLY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GUIDED</a:t>
                      </a:r>
                      <a:r>
                        <a:rPr lang="en-GB" sz="1100" baseline="0" dirty="0" smtClean="0">
                          <a:solidFill>
                            <a:schemeClr val="tx1"/>
                          </a:solidFill>
                          <a:latin typeface="Century Gothic" panose="020B0502020202020204" pitchFamily="34" charset="0"/>
                        </a:rPr>
                        <a:t> READING</a:t>
                      </a:r>
                      <a:endParaRPr lang="en-GB" sz="1100" dirty="0" smtClean="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entury Gothic" panose="020B0502020202020204" pitchFamily="34" charset="0"/>
                        </a:rPr>
                        <a:t>ASSEMBLY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entury Gothic" panose="020B0502020202020204" pitchFamily="34" charset="0"/>
                        </a:rPr>
                        <a:t>ASSEMBLY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528">
                <a:tc>
                  <a:txBody>
                    <a:bodyPr/>
                    <a:lstStyle/>
                    <a:p>
                      <a:pPr algn="ctr"/>
                      <a:r>
                        <a:rPr lang="en-GB" sz="1100" dirty="0" smtClean="0">
                          <a:solidFill>
                            <a:schemeClr val="tx1"/>
                          </a:solidFill>
                          <a:latin typeface="Century Gothic" panose="020B0502020202020204" pitchFamily="34" charset="0"/>
                        </a:rPr>
                        <a:t>Period 2</a:t>
                      </a:r>
                    </a:p>
                    <a:p>
                      <a:pPr algn="ctr"/>
                      <a:r>
                        <a:rPr lang="en-GB" sz="1100" dirty="0" smtClean="0">
                          <a:solidFill>
                            <a:schemeClr val="tx1"/>
                          </a:solidFill>
                          <a:latin typeface="Century Gothic" panose="020B0502020202020204" pitchFamily="34" charset="0"/>
                        </a:rPr>
                        <a:t>09:30-10:30</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MATHS</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MATHS</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entury Gothic" panose="020B0502020202020204" pitchFamily="34" charset="0"/>
                        </a:rPr>
                        <a:t>MATHS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entury Gothic" panose="020B0502020202020204" pitchFamily="34" charset="0"/>
                        </a:rPr>
                        <a:t>MATHS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entury Gothic" panose="020B0502020202020204" pitchFamily="34" charset="0"/>
                        </a:rPr>
                        <a:t>MATHS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9528">
                <a:tc gridSpan="6">
                  <a:txBody>
                    <a:bodyPr/>
                    <a:lstStyle/>
                    <a:p>
                      <a:pPr algn="ctr"/>
                      <a:r>
                        <a:rPr lang="en-GB" sz="1100" dirty="0" smtClean="0">
                          <a:solidFill>
                            <a:schemeClr val="tx1"/>
                          </a:solidFill>
                          <a:latin typeface="Century Gothic" panose="020B0502020202020204" pitchFamily="34" charset="0"/>
                        </a:rPr>
                        <a:t>BREAK</a:t>
                      </a:r>
                    </a:p>
                    <a:p>
                      <a:pPr algn="ctr"/>
                      <a:r>
                        <a:rPr lang="en-GB" sz="1100" dirty="0" smtClean="0">
                          <a:solidFill>
                            <a:schemeClr val="tx1"/>
                          </a:solidFill>
                          <a:latin typeface="Century Gothic" panose="020B0502020202020204" pitchFamily="34" charset="0"/>
                        </a:rPr>
                        <a:t>10:30-10:45</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28628">
                <a:tc>
                  <a:txBody>
                    <a:bodyPr/>
                    <a:lstStyle/>
                    <a:p>
                      <a:pPr algn="ctr"/>
                      <a:r>
                        <a:rPr lang="en-GB" sz="1100" dirty="0" smtClean="0">
                          <a:solidFill>
                            <a:schemeClr val="tx1"/>
                          </a:solidFill>
                          <a:latin typeface="Century Gothic" panose="020B0502020202020204" pitchFamily="34" charset="0"/>
                        </a:rPr>
                        <a:t>Period 3</a:t>
                      </a:r>
                    </a:p>
                    <a:p>
                      <a:pPr algn="ctr"/>
                      <a:r>
                        <a:rPr lang="en-GB" sz="1100" dirty="0" smtClean="0">
                          <a:solidFill>
                            <a:schemeClr val="tx1"/>
                          </a:solidFill>
                          <a:latin typeface="Century Gothic" panose="020B0502020202020204" pitchFamily="34" charset="0"/>
                        </a:rPr>
                        <a:t>10:45-11:15</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SHARED</a:t>
                      </a:r>
                      <a:r>
                        <a:rPr lang="en-GB" sz="1100" baseline="0" dirty="0" smtClean="0">
                          <a:solidFill>
                            <a:schemeClr val="tx1"/>
                          </a:solidFill>
                          <a:latin typeface="Century Gothic" panose="020B0502020202020204" pitchFamily="34" charset="0"/>
                        </a:rPr>
                        <a:t> READING</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entury Gothic" panose="020B0502020202020204" pitchFamily="34" charset="0"/>
                        </a:rPr>
                        <a:t>SHARED</a:t>
                      </a:r>
                      <a:r>
                        <a:rPr lang="en-GB" sz="1100" baseline="0" dirty="0" smtClean="0">
                          <a:solidFill>
                            <a:schemeClr val="tx1"/>
                          </a:solidFill>
                          <a:latin typeface="Century Gothic" panose="020B0502020202020204" pitchFamily="34" charset="0"/>
                        </a:rPr>
                        <a:t> READING</a:t>
                      </a:r>
                      <a:endParaRPr lang="en-GB" sz="1100" dirty="0" smtClean="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entury Gothic" panose="020B0502020202020204" pitchFamily="34" charset="0"/>
                        </a:rPr>
                        <a:t>SHARED</a:t>
                      </a:r>
                      <a:r>
                        <a:rPr lang="en-GB" sz="1100" baseline="0" dirty="0" smtClean="0">
                          <a:solidFill>
                            <a:schemeClr val="tx1"/>
                          </a:solidFill>
                          <a:latin typeface="Century Gothic" panose="020B0502020202020204" pitchFamily="34" charset="0"/>
                        </a:rPr>
                        <a:t> READING</a:t>
                      </a:r>
                      <a:endParaRPr lang="en-GB" sz="1100" dirty="0" smtClean="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entury Gothic" panose="020B0502020202020204" pitchFamily="34" charset="0"/>
                        </a:rPr>
                        <a:t>SHARED</a:t>
                      </a:r>
                      <a:r>
                        <a:rPr lang="en-GB" sz="1100" baseline="0" dirty="0" smtClean="0">
                          <a:solidFill>
                            <a:schemeClr val="tx1"/>
                          </a:solidFill>
                          <a:latin typeface="Century Gothic" panose="020B0502020202020204" pitchFamily="34" charset="0"/>
                        </a:rPr>
                        <a:t> READING</a:t>
                      </a:r>
                      <a:endParaRPr lang="en-GB" sz="1100" dirty="0" smtClean="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entury Gothic" panose="020B0502020202020204" pitchFamily="34" charset="0"/>
                        </a:rPr>
                        <a:t>SHARED</a:t>
                      </a:r>
                      <a:r>
                        <a:rPr lang="en-GB" sz="1100" baseline="0" dirty="0" smtClean="0">
                          <a:solidFill>
                            <a:schemeClr val="tx1"/>
                          </a:solidFill>
                          <a:latin typeface="Century Gothic" panose="020B0502020202020204" pitchFamily="34" charset="0"/>
                        </a:rPr>
                        <a:t> READING</a:t>
                      </a:r>
                      <a:endParaRPr lang="en-GB" sz="1100" dirty="0" smtClean="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28628">
                <a:tc>
                  <a:txBody>
                    <a:bodyPr/>
                    <a:lstStyle/>
                    <a:p>
                      <a:pPr algn="ctr"/>
                      <a:r>
                        <a:rPr lang="en-GB" sz="1100" dirty="0" smtClean="0">
                          <a:solidFill>
                            <a:schemeClr val="tx1"/>
                          </a:solidFill>
                          <a:latin typeface="Century Gothic" panose="020B0502020202020204" pitchFamily="34" charset="0"/>
                        </a:rPr>
                        <a:t>Period 4</a:t>
                      </a:r>
                    </a:p>
                    <a:p>
                      <a:pPr algn="ctr"/>
                      <a:r>
                        <a:rPr lang="en-GB" sz="1100" dirty="0" smtClean="0">
                          <a:solidFill>
                            <a:schemeClr val="tx1"/>
                          </a:solidFill>
                          <a:latin typeface="Century Gothic" panose="020B0502020202020204" pitchFamily="34" charset="0"/>
                        </a:rPr>
                        <a:t>11:15-12:20</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WRITING</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entury Gothic" panose="020B0502020202020204" pitchFamily="34" charset="0"/>
                        </a:rPr>
                        <a:t>WRITING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entury Gothic" panose="020B0502020202020204" pitchFamily="34" charset="0"/>
                        </a:rPr>
                        <a:t>WRITING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entury Gothic" panose="020B0502020202020204" pitchFamily="34" charset="0"/>
                        </a:rPr>
                        <a:t>WRITING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100" dirty="0" smtClean="0">
                          <a:solidFill>
                            <a:schemeClr val="tx1"/>
                          </a:solidFill>
                          <a:latin typeface="Century Gothic" panose="020B0502020202020204" pitchFamily="34" charset="0"/>
                        </a:rPr>
                        <a:t>WRITING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9528">
                <a:tc gridSpan="6">
                  <a:txBody>
                    <a:bodyPr/>
                    <a:lstStyle/>
                    <a:p>
                      <a:pPr algn="ctr"/>
                      <a:r>
                        <a:rPr lang="en-GB" sz="1100" dirty="0" smtClean="0">
                          <a:solidFill>
                            <a:schemeClr val="tx1"/>
                          </a:solidFill>
                          <a:latin typeface="Century Gothic" panose="020B0502020202020204" pitchFamily="34" charset="0"/>
                        </a:rPr>
                        <a:t>LUNCH</a:t>
                      </a:r>
                    </a:p>
                    <a:p>
                      <a:pPr algn="ctr"/>
                      <a:r>
                        <a:rPr lang="en-GB" sz="1100" dirty="0" smtClean="0">
                          <a:solidFill>
                            <a:schemeClr val="tx1"/>
                          </a:solidFill>
                          <a:latin typeface="Century Gothic" panose="020B0502020202020204" pitchFamily="34" charset="0"/>
                        </a:rPr>
                        <a:t>12:20-13:20</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1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9528">
                <a:tc>
                  <a:txBody>
                    <a:bodyPr/>
                    <a:lstStyle/>
                    <a:p>
                      <a:pPr algn="ctr"/>
                      <a:r>
                        <a:rPr lang="en-GB" sz="1100" dirty="0" smtClean="0">
                          <a:solidFill>
                            <a:schemeClr val="tx1"/>
                          </a:solidFill>
                          <a:latin typeface="Century Gothic" panose="020B0502020202020204" pitchFamily="34" charset="0"/>
                        </a:rPr>
                        <a:t>Period 5</a:t>
                      </a:r>
                    </a:p>
                    <a:p>
                      <a:pPr algn="ctr"/>
                      <a:r>
                        <a:rPr lang="en-GB" sz="1100" dirty="0" smtClean="0">
                          <a:solidFill>
                            <a:schemeClr val="tx1"/>
                          </a:solidFill>
                          <a:latin typeface="Century Gothic" panose="020B0502020202020204" pitchFamily="34" charset="0"/>
                        </a:rPr>
                        <a:t>13:20-14:15</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ART/DT</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HISTORY</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COMPUTING</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PSHE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SCIENCE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528">
                <a:tc>
                  <a:txBody>
                    <a:bodyPr/>
                    <a:lstStyle/>
                    <a:p>
                      <a:pPr algn="ctr"/>
                      <a:r>
                        <a:rPr lang="en-GB" sz="1100" dirty="0" smtClean="0">
                          <a:solidFill>
                            <a:schemeClr val="tx1"/>
                          </a:solidFill>
                          <a:latin typeface="Century Gothic" panose="020B0502020202020204" pitchFamily="34" charset="0"/>
                        </a:rPr>
                        <a:t>Period 6</a:t>
                      </a:r>
                    </a:p>
                    <a:p>
                      <a:pPr algn="ctr"/>
                      <a:r>
                        <a:rPr lang="en-GB" sz="1100" dirty="0" smtClean="0">
                          <a:solidFill>
                            <a:schemeClr val="tx1"/>
                          </a:solidFill>
                          <a:latin typeface="Century Gothic" panose="020B0502020202020204" pitchFamily="34" charset="0"/>
                        </a:rPr>
                        <a:t>14:15-15:15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PSHE</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RE</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GYM</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GAMES</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PSHE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528628">
                <a:tc>
                  <a:txBody>
                    <a:bodyPr/>
                    <a:lstStyle/>
                    <a:p>
                      <a:pPr algn="ctr"/>
                      <a:r>
                        <a:rPr lang="en-GB" sz="1100" dirty="0" smtClean="0">
                          <a:solidFill>
                            <a:schemeClr val="tx1"/>
                          </a:solidFill>
                          <a:latin typeface="Century Gothic" panose="020B0502020202020204" pitchFamily="34" charset="0"/>
                        </a:rPr>
                        <a:t>Extra-Curricular</a:t>
                      </a:r>
                    </a:p>
                    <a:p>
                      <a:pPr algn="ctr"/>
                      <a:r>
                        <a:rPr lang="en-GB" sz="1100" dirty="0" smtClean="0">
                          <a:solidFill>
                            <a:schemeClr val="tx1"/>
                          </a:solidFill>
                          <a:latin typeface="Century Gothic" panose="020B0502020202020204" pitchFamily="34" charset="0"/>
                        </a:rPr>
                        <a:t>15:15-16:00</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CREATIVE CLUB</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Century Gothic" panose="020B0502020202020204" pitchFamily="34" charset="0"/>
                        </a:rPr>
                        <a:t>FOOTBALL CLUB</a:t>
                      </a: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100"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6" name="Rectangle 5"/>
          <p:cNvSpPr/>
          <p:nvPr/>
        </p:nvSpPr>
        <p:spPr>
          <a:xfrm>
            <a:off x="283744" y="1088667"/>
            <a:ext cx="6290513" cy="954107"/>
          </a:xfrm>
          <a:prstGeom prst="rect">
            <a:avLst/>
          </a:prstGeom>
        </p:spPr>
        <p:txBody>
          <a:bodyPr wrap="square">
            <a:spAutoFit/>
          </a:bodyPr>
          <a:lstStyle/>
          <a:p>
            <a:pPr algn="ctr"/>
            <a:r>
              <a:rPr lang="en-GB" sz="1400" dirty="0" smtClean="0">
                <a:latin typeface="SassoonPrimary" panose="020B0500000000000000" pitchFamily="34" charset="0"/>
              </a:rPr>
              <a:t>At high school, you will probably have a timetable which looks a bit like this. The one below is our timetable which we have been using for most of this year. The only difference is your high school one may have different subjects, teachers and rooms 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6716" y="93349"/>
            <a:ext cx="967541" cy="96754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196" y="151399"/>
            <a:ext cx="851440" cy="851440"/>
          </a:xfrm>
          <a:prstGeom prst="rect">
            <a:avLst/>
          </a:prstGeom>
        </p:spPr>
      </p:pic>
      <p:sp>
        <p:nvSpPr>
          <p:cNvPr id="9" name="Rectangle 8"/>
          <p:cNvSpPr/>
          <p:nvPr/>
        </p:nvSpPr>
        <p:spPr>
          <a:xfrm>
            <a:off x="70082" y="7343388"/>
            <a:ext cx="6020404" cy="307777"/>
          </a:xfrm>
          <a:prstGeom prst="rect">
            <a:avLst/>
          </a:prstGeom>
        </p:spPr>
        <p:txBody>
          <a:bodyPr wrap="square">
            <a:spAutoFit/>
          </a:bodyPr>
          <a:lstStyle/>
          <a:p>
            <a:pPr algn="ctr"/>
            <a:r>
              <a:rPr lang="en-GB" sz="1400" dirty="0" smtClean="0">
                <a:latin typeface="SassoonPrimary" panose="020B0500000000000000" pitchFamily="34" charset="0"/>
              </a:rPr>
              <a:t>What clubs are you looking forward to joining at your new school?</a:t>
            </a:r>
          </a:p>
        </p:txBody>
      </p:sp>
      <p:sp>
        <p:nvSpPr>
          <p:cNvPr id="13" name="Double Wave 12"/>
          <p:cNvSpPr/>
          <p:nvPr/>
        </p:nvSpPr>
        <p:spPr>
          <a:xfrm>
            <a:off x="304196" y="7924800"/>
            <a:ext cx="6270061" cy="1600200"/>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3147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92270" y="245983"/>
            <a:ext cx="2740377" cy="575382"/>
          </a:xfrm>
          <a:prstGeom prst="rect">
            <a:avLst/>
          </a:prstGeom>
        </p:spPr>
      </p:pic>
      <p:sp>
        <p:nvSpPr>
          <p:cNvPr id="18" name="Rectangle 17"/>
          <p:cNvSpPr/>
          <p:nvPr/>
        </p:nvSpPr>
        <p:spPr>
          <a:xfrm>
            <a:off x="280318" y="1598910"/>
            <a:ext cx="6313159" cy="954107"/>
          </a:xfrm>
          <a:prstGeom prst="rect">
            <a:avLst/>
          </a:prstGeom>
        </p:spPr>
        <p:txBody>
          <a:bodyPr wrap="square">
            <a:spAutoFit/>
          </a:bodyPr>
          <a:lstStyle/>
          <a:p>
            <a:pPr algn="ctr"/>
            <a:r>
              <a:rPr lang="en-GB" sz="1400" dirty="0" smtClean="0">
                <a:latin typeface="SassoonPrimary" panose="020B0500000000000000" pitchFamily="34" charset="0"/>
              </a:rPr>
              <a:t>may need to go back to collect it between lessons. Which of the equipment below do you already have ready to take to your new school and which might you need to buy? Do you think school will provide you with any of the them?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23" y="6490349"/>
            <a:ext cx="1852428" cy="303389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3533" y="6998000"/>
            <a:ext cx="577535" cy="48347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8176" y="7381056"/>
            <a:ext cx="229238" cy="148572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4680" y="7783952"/>
            <a:ext cx="163704" cy="137511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6159" y="8323066"/>
            <a:ext cx="1539498" cy="104386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362" y="4473113"/>
            <a:ext cx="1338750" cy="1709787"/>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362" y="3190101"/>
            <a:ext cx="932397" cy="924165"/>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6761" y="4537160"/>
            <a:ext cx="1191394" cy="646472"/>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7613200">
            <a:off x="1382161" y="3326676"/>
            <a:ext cx="1424066" cy="308622"/>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07847" y="4910550"/>
            <a:ext cx="827810" cy="1024766"/>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31484" y="5422933"/>
            <a:ext cx="353799" cy="1105152"/>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66455" y="6545623"/>
            <a:ext cx="1240947" cy="1193202"/>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65067" y="7826282"/>
            <a:ext cx="1301490" cy="362031"/>
          </a:xfrm>
          <a:prstGeom prst="rect">
            <a:avLst/>
          </a:prstGeom>
        </p:spPr>
      </p:pic>
      <p:pic>
        <p:nvPicPr>
          <p:cNvPr id="20" name="Picture 1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26917" y="6690923"/>
            <a:ext cx="737353" cy="343323"/>
          </a:xfrm>
          <a:prstGeom prst="rect">
            <a:avLst/>
          </a:prstGeom>
        </p:spPr>
      </p:pic>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72298" y="5482779"/>
            <a:ext cx="1546243" cy="13063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07847" y="2844612"/>
            <a:ext cx="1100583" cy="1100583"/>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07402" y="107200"/>
            <a:ext cx="1286075" cy="1422815"/>
          </a:xfrm>
          <a:prstGeom prst="rect">
            <a:avLst/>
          </a:prstGeom>
        </p:spPr>
      </p:pic>
      <p:sp>
        <p:nvSpPr>
          <p:cNvPr id="24" name="Rectangle 23"/>
          <p:cNvSpPr/>
          <p:nvPr/>
        </p:nvSpPr>
        <p:spPr>
          <a:xfrm>
            <a:off x="280318" y="1146896"/>
            <a:ext cx="5027084" cy="523220"/>
          </a:xfrm>
          <a:prstGeom prst="rect">
            <a:avLst/>
          </a:prstGeom>
        </p:spPr>
        <p:txBody>
          <a:bodyPr wrap="square">
            <a:spAutoFit/>
          </a:bodyPr>
          <a:lstStyle/>
          <a:p>
            <a:r>
              <a:rPr lang="en-GB" sz="1400" dirty="0">
                <a:latin typeface="SassoonPrimary" panose="020B0500000000000000" pitchFamily="34" charset="0"/>
              </a:rPr>
              <a:t>You will need to take your own equipment to high school. You will probably store this in your locker for the day </a:t>
            </a:r>
            <a:r>
              <a:rPr lang="en-GB" sz="1400" dirty="0" smtClean="0">
                <a:latin typeface="SassoonPrimary" panose="020B0500000000000000" pitchFamily="34" charset="0"/>
              </a:rPr>
              <a:t>and</a:t>
            </a:r>
            <a:endParaRPr lang="en-GB" sz="1400" dirty="0"/>
          </a:p>
        </p:txBody>
      </p:sp>
      <p:pic>
        <p:nvPicPr>
          <p:cNvPr id="25" name="Picture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746787" y="3291365"/>
            <a:ext cx="674835" cy="919523"/>
          </a:xfrm>
          <a:prstGeom prst="rect">
            <a:avLst/>
          </a:prstGeom>
        </p:spPr>
      </p:pic>
      <p:pic>
        <p:nvPicPr>
          <p:cNvPr id="26" name="Picture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886041" y="4381445"/>
            <a:ext cx="606897" cy="1041488"/>
          </a:xfrm>
          <a:prstGeom prst="rect">
            <a:avLst/>
          </a:prstGeom>
        </p:spPr>
      </p:pic>
      <p:pic>
        <p:nvPicPr>
          <p:cNvPr id="27" name="Picture 2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44639" y="2841564"/>
            <a:ext cx="1082805" cy="1325502"/>
          </a:xfrm>
          <a:prstGeom prst="rect">
            <a:avLst/>
          </a:prstGeom>
        </p:spPr>
      </p:pic>
      <p:pic>
        <p:nvPicPr>
          <p:cNvPr id="28" name="Picture 2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14384735" flipV="1">
            <a:off x="4459196" y="4271343"/>
            <a:ext cx="1088595" cy="467600"/>
          </a:xfrm>
          <a:prstGeom prst="rect">
            <a:avLst/>
          </a:prstGeom>
        </p:spPr>
      </p:pic>
    </p:spTree>
    <p:extLst>
      <p:ext uri="{BB962C8B-B14F-4D97-AF65-F5344CB8AC3E}">
        <p14:creationId xmlns:p14="http://schemas.microsoft.com/office/powerpoint/2010/main" val="1922253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50175" b="-3146"/>
          <a:stretch/>
        </p:blipFill>
        <p:spPr>
          <a:xfrm>
            <a:off x="336883" y="260810"/>
            <a:ext cx="4424046" cy="685415"/>
          </a:xfrm>
          <a:prstGeom prst="rect">
            <a:avLst/>
          </a:prstGeom>
        </p:spPr>
      </p:pic>
      <p:pic>
        <p:nvPicPr>
          <p:cNvPr id="5" name="Picture 4"/>
          <p:cNvPicPr>
            <a:picLocks noChangeAspect="1"/>
          </p:cNvPicPr>
          <p:nvPr/>
        </p:nvPicPr>
        <p:blipFill>
          <a:blip r:embed="rId3"/>
          <a:stretch>
            <a:fillRect/>
          </a:stretch>
        </p:blipFill>
        <p:spPr>
          <a:xfrm>
            <a:off x="1808445" y="2742731"/>
            <a:ext cx="3465388" cy="4484002"/>
          </a:xfrm>
          <a:prstGeom prst="rect">
            <a:avLst/>
          </a:prstGeom>
        </p:spPr>
      </p:pic>
      <p:sp>
        <p:nvSpPr>
          <p:cNvPr id="6" name="TextBox 5"/>
          <p:cNvSpPr txBox="1"/>
          <p:nvPr/>
        </p:nvSpPr>
        <p:spPr>
          <a:xfrm>
            <a:off x="312820" y="7533326"/>
            <a:ext cx="6468980" cy="2123658"/>
          </a:xfrm>
          <a:prstGeom prst="rect">
            <a:avLst/>
          </a:prstGeom>
          <a:noFill/>
        </p:spPr>
        <p:txBody>
          <a:bodyPr wrap="square" rtlCol="0">
            <a:spAutoFit/>
          </a:bodyPr>
          <a:lstStyle/>
          <a:p>
            <a:r>
              <a:rPr lang="en-GB" sz="1200" dirty="0" smtClean="0">
                <a:latin typeface="SassoonPrimary" panose="020B0500000000000000" pitchFamily="34" charset="0"/>
              </a:rPr>
              <a:t>Why is wearing the correct school uniform important?</a:t>
            </a:r>
          </a:p>
          <a:p>
            <a:pPr>
              <a:lnSpc>
                <a:spcPct val="150000"/>
              </a:lnSpc>
            </a:pPr>
            <a:r>
              <a:rPr lang="en-GB" sz="1600" dirty="0" smtClean="0">
                <a:latin typeface="Century Gothic" panose="020B0502020202020204" pitchFamily="34" charset="0"/>
              </a:rPr>
              <a:t>………………………………………………………………………………………………………………………………………………………………………………………………………………………………………………………………………………………………………………………………………………………………………………………………………………</a:t>
            </a:r>
            <a:endParaRPr lang="en-GB" sz="1600" dirty="0">
              <a:latin typeface="Century Gothic" panose="020B0502020202020204" pitchFamily="34" charset="0"/>
            </a:endParaRPr>
          </a:p>
        </p:txBody>
      </p:sp>
      <p:sp>
        <p:nvSpPr>
          <p:cNvPr id="7" name="Rectangle 6"/>
          <p:cNvSpPr/>
          <p:nvPr/>
        </p:nvSpPr>
        <p:spPr>
          <a:xfrm>
            <a:off x="312820" y="1679703"/>
            <a:ext cx="6098006" cy="738664"/>
          </a:xfrm>
          <a:prstGeom prst="rect">
            <a:avLst/>
          </a:prstGeom>
        </p:spPr>
        <p:txBody>
          <a:bodyPr wrap="square">
            <a:spAutoFit/>
          </a:bodyPr>
          <a:lstStyle/>
          <a:p>
            <a:pPr algn="ctr"/>
            <a:r>
              <a:rPr lang="en-GB" sz="1400" dirty="0" smtClean="0">
                <a:latin typeface="SassoonPrimary" panose="020B0500000000000000" pitchFamily="34" charset="0"/>
              </a:rPr>
              <a:t>One of the different things about moving to secondary school is the change in what you will wear. Use the school website to draw and label the school uniform you will wear onto the Lego figure</a:t>
            </a:r>
            <a:endParaRPr lang="en-GB" sz="1400" dirty="0">
              <a:latin typeface="SassoonPrimary" panose="020B0500000000000000" pitchFamily="34" charset="0"/>
            </a:endParaRPr>
          </a:p>
        </p:txBody>
      </p:sp>
      <p:pic>
        <p:nvPicPr>
          <p:cNvPr id="8" name="Picture 7"/>
          <p:cNvPicPr>
            <a:picLocks noChangeAspect="1"/>
          </p:cNvPicPr>
          <p:nvPr/>
        </p:nvPicPr>
        <p:blipFill rotWithShape="1">
          <a:blip r:embed="rId2"/>
          <a:srcRect l="49006" t="30"/>
          <a:stretch/>
        </p:blipFill>
        <p:spPr>
          <a:xfrm>
            <a:off x="2097634" y="847662"/>
            <a:ext cx="4418533" cy="648266"/>
          </a:xfrm>
          <a:prstGeom prst="rect">
            <a:avLst/>
          </a:prstGeom>
        </p:spPr>
      </p:pic>
    </p:spTree>
    <p:extLst>
      <p:ext uri="{BB962C8B-B14F-4D97-AF65-F5344CB8AC3E}">
        <p14:creationId xmlns:p14="http://schemas.microsoft.com/office/powerpoint/2010/main" val="641135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64326"/>
            <a:ext cx="6705600" cy="594852"/>
          </a:xfrm>
          <a:prstGeom prst="rect">
            <a:avLst/>
          </a:prstGeom>
        </p:spPr>
      </p:pic>
      <p:sp>
        <p:nvSpPr>
          <p:cNvPr id="7" name="Rectangle 6"/>
          <p:cNvSpPr/>
          <p:nvPr/>
        </p:nvSpPr>
        <p:spPr>
          <a:xfrm>
            <a:off x="192506" y="1748588"/>
            <a:ext cx="6432884" cy="7972928"/>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6200" y="691262"/>
            <a:ext cx="6705600" cy="954107"/>
          </a:xfrm>
          <a:prstGeom prst="rect">
            <a:avLst/>
          </a:prstGeom>
        </p:spPr>
        <p:txBody>
          <a:bodyPr wrap="square">
            <a:spAutoFit/>
          </a:bodyPr>
          <a:lstStyle/>
          <a:p>
            <a:pPr algn="ctr"/>
            <a:r>
              <a:rPr lang="en-GB" sz="1400" dirty="0" smtClean="0">
                <a:latin typeface="SassoonPrimary" panose="020B0500000000000000" pitchFamily="34" charset="0"/>
              </a:rPr>
              <a:t>Getting to your secondary school safely is just as important as being there. In the box below, draw the route you are going to take to school (whether that’s walking, cycling, driving or by bus). Identify spots where there could be hazards (e.g. busy roads) and explain how you will manage this safely!</a:t>
            </a:r>
            <a:endParaRPr lang="en-GB" sz="1400" dirty="0">
              <a:latin typeface="SassoonPrimary" panose="020B0500000000000000" pitchFamily="34" charset="0"/>
            </a:endParaRPr>
          </a:p>
        </p:txBody>
      </p:sp>
    </p:spTree>
    <p:extLst>
      <p:ext uri="{BB962C8B-B14F-4D97-AF65-F5344CB8AC3E}">
        <p14:creationId xmlns:p14="http://schemas.microsoft.com/office/powerpoint/2010/main" val="1560432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58304" b="2150"/>
          <a:stretch/>
        </p:blipFill>
        <p:spPr>
          <a:xfrm>
            <a:off x="1648900" y="38525"/>
            <a:ext cx="3581400" cy="640245"/>
          </a:xfrm>
          <a:prstGeom prst="rect">
            <a:avLst/>
          </a:prstGeom>
        </p:spPr>
      </p:pic>
      <p:sp>
        <p:nvSpPr>
          <p:cNvPr id="9" name="Rectangle 8"/>
          <p:cNvSpPr/>
          <p:nvPr/>
        </p:nvSpPr>
        <p:spPr>
          <a:xfrm>
            <a:off x="152400" y="814917"/>
            <a:ext cx="6705600" cy="738664"/>
          </a:xfrm>
          <a:prstGeom prst="rect">
            <a:avLst/>
          </a:prstGeom>
        </p:spPr>
        <p:txBody>
          <a:bodyPr wrap="square">
            <a:spAutoFit/>
          </a:bodyPr>
          <a:lstStyle/>
          <a:p>
            <a:r>
              <a:rPr lang="en-GB" sz="1400" dirty="0" smtClean="0">
                <a:latin typeface="SassoonPrimary" panose="020B0500000000000000" pitchFamily="34" charset="0"/>
              </a:rPr>
              <a:t>There will be high expectations of your behaviour at high school, just like we have at </a:t>
            </a:r>
            <a:r>
              <a:rPr lang="en-GB" sz="1400" dirty="0" smtClean="0">
                <a:latin typeface="SassoonPrimary" panose="020B0500000000000000" pitchFamily="34" charset="0"/>
              </a:rPr>
              <a:t>our school</a:t>
            </a:r>
            <a:r>
              <a:rPr lang="en-GB" sz="1400" dirty="0" smtClean="0">
                <a:latin typeface="SassoonPrimary" panose="020B0500000000000000" pitchFamily="34" charset="0"/>
              </a:rPr>
              <a:t>. </a:t>
            </a:r>
            <a:r>
              <a:rPr lang="en-GB" sz="1400" dirty="0" smtClean="0">
                <a:latin typeface="SassoonPrimary" panose="020B0500000000000000" pitchFamily="34" charset="0"/>
              </a:rPr>
              <a:t>Which of the expectations below do you think are the most important? Are any of these different to the expectations we have?</a:t>
            </a:r>
            <a:endParaRPr lang="en-GB" sz="1400" dirty="0">
              <a:latin typeface="SassoonPrimary" panose="020B0500000000000000" pitchFamily="34" charset="0"/>
            </a:endParaRPr>
          </a:p>
        </p:txBody>
      </p:sp>
      <p:sp>
        <p:nvSpPr>
          <p:cNvPr id="11" name="TextBox 10"/>
          <p:cNvSpPr txBox="1"/>
          <p:nvPr/>
        </p:nvSpPr>
        <p:spPr>
          <a:xfrm rot="341312">
            <a:off x="304364" y="1907716"/>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Turning up on time to lessons</a:t>
            </a:r>
            <a:endParaRPr lang="en-GB" sz="1200" dirty="0">
              <a:latin typeface="Century Gothic" panose="020B0502020202020204" pitchFamily="34" charset="0"/>
            </a:endParaRPr>
          </a:p>
        </p:txBody>
      </p:sp>
      <p:sp>
        <p:nvSpPr>
          <p:cNvPr id="12" name="TextBox 11"/>
          <p:cNvSpPr txBox="1"/>
          <p:nvPr/>
        </p:nvSpPr>
        <p:spPr>
          <a:xfrm rot="21417030">
            <a:off x="304363" y="2665338"/>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Having your shirt tucked in neatly</a:t>
            </a:r>
            <a:endParaRPr lang="en-GB" sz="1200" dirty="0">
              <a:latin typeface="Century Gothic" panose="020B0502020202020204" pitchFamily="34" charset="0"/>
            </a:endParaRPr>
          </a:p>
        </p:txBody>
      </p:sp>
      <p:sp>
        <p:nvSpPr>
          <p:cNvPr id="14" name="TextBox 13"/>
          <p:cNvSpPr txBox="1"/>
          <p:nvPr/>
        </p:nvSpPr>
        <p:spPr>
          <a:xfrm rot="341312">
            <a:off x="297174" y="3422960"/>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Saying good morning to people as you pass</a:t>
            </a:r>
            <a:endParaRPr lang="en-GB" sz="1200" dirty="0">
              <a:latin typeface="Century Gothic" panose="020B0502020202020204" pitchFamily="34" charset="0"/>
            </a:endParaRPr>
          </a:p>
        </p:txBody>
      </p:sp>
      <p:sp>
        <p:nvSpPr>
          <p:cNvPr id="15" name="TextBox 14"/>
          <p:cNvSpPr txBox="1"/>
          <p:nvPr/>
        </p:nvSpPr>
        <p:spPr>
          <a:xfrm rot="21417030">
            <a:off x="297173" y="4180582"/>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Having a pen, pencil and ruler in lesson</a:t>
            </a:r>
            <a:endParaRPr lang="en-GB" sz="1200" dirty="0">
              <a:latin typeface="Century Gothic" panose="020B0502020202020204" pitchFamily="34" charset="0"/>
            </a:endParaRPr>
          </a:p>
        </p:txBody>
      </p:sp>
      <p:sp>
        <p:nvSpPr>
          <p:cNvPr id="16" name="TextBox 15"/>
          <p:cNvSpPr txBox="1"/>
          <p:nvPr/>
        </p:nvSpPr>
        <p:spPr>
          <a:xfrm rot="341312">
            <a:off x="289981" y="4988571"/>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Turning up on time to lessons</a:t>
            </a:r>
            <a:endParaRPr lang="en-GB" sz="1200" dirty="0">
              <a:latin typeface="Century Gothic" panose="020B0502020202020204" pitchFamily="34" charset="0"/>
            </a:endParaRPr>
          </a:p>
        </p:txBody>
      </p:sp>
      <p:sp>
        <p:nvSpPr>
          <p:cNvPr id="17" name="TextBox 16"/>
          <p:cNvSpPr txBox="1"/>
          <p:nvPr/>
        </p:nvSpPr>
        <p:spPr>
          <a:xfrm rot="21417030">
            <a:off x="289980" y="5746193"/>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Staying calm if something goes wrong</a:t>
            </a:r>
            <a:endParaRPr lang="en-GB" sz="1200" dirty="0">
              <a:latin typeface="Century Gothic" panose="020B0502020202020204" pitchFamily="34" charset="0"/>
            </a:endParaRPr>
          </a:p>
        </p:txBody>
      </p:sp>
      <p:sp>
        <p:nvSpPr>
          <p:cNvPr id="18" name="TextBox 17"/>
          <p:cNvSpPr txBox="1"/>
          <p:nvPr/>
        </p:nvSpPr>
        <p:spPr>
          <a:xfrm rot="341312">
            <a:off x="282791" y="6503815"/>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Apologising if you have done something hurtful</a:t>
            </a:r>
            <a:endParaRPr lang="en-GB" sz="1200" dirty="0">
              <a:latin typeface="Century Gothic" panose="020B0502020202020204" pitchFamily="34" charset="0"/>
            </a:endParaRPr>
          </a:p>
        </p:txBody>
      </p:sp>
      <p:sp>
        <p:nvSpPr>
          <p:cNvPr id="19" name="TextBox 18"/>
          <p:cNvSpPr txBox="1"/>
          <p:nvPr/>
        </p:nvSpPr>
        <p:spPr>
          <a:xfrm rot="21417030">
            <a:off x="282790" y="7261437"/>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Remembering your homework </a:t>
            </a:r>
            <a:endParaRPr lang="en-GB" sz="1200" dirty="0">
              <a:latin typeface="Century Gothic" panose="020B0502020202020204" pitchFamily="34" charset="0"/>
            </a:endParaRPr>
          </a:p>
        </p:txBody>
      </p:sp>
      <p:sp>
        <p:nvSpPr>
          <p:cNvPr id="20" name="TextBox 19"/>
          <p:cNvSpPr txBox="1"/>
          <p:nvPr/>
        </p:nvSpPr>
        <p:spPr>
          <a:xfrm rot="341312">
            <a:off x="2486666" y="1907717"/>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Working successfully as part of a team</a:t>
            </a:r>
            <a:endParaRPr lang="en-GB" sz="1200" dirty="0">
              <a:latin typeface="Century Gothic" panose="020B0502020202020204" pitchFamily="34" charset="0"/>
            </a:endParaRPr>
          </a:p>
        </p:txBody>
      </p:sp>
      <p:sp>
        <p:nvSpPr>
          <p:cNvPr id="21" name="TextBox 20"/>
          <p:cNvSpPr txBox="1"/>
          <p:nvPr/>
        </p:nvSpPr>
        <p:spPr>
          <a:xfrm rot="21417030">
            <a:off x="2486665" y="2757672"/>
            <a:ext cx="1943100" cy="276999"/>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Contributing to lessons </a:t>
            </a:r>
            <a:endParaRPr lang="en-GB" sz="1200" dirty="0">
              <a:latin typeface="Century Gothic" panose="020B0502020202020204" pitchFamily="34" charset="0"/>
            </a:endParaRPr>
          </a:p>
        </p:txBody>
      </p:sp>
      <p:sp>
        <p:nvSpPr>
          <p:cNvPr id="22" name="TextBox 21"/>
          <p:cNvSpPr txBox="1"/>
          <p:nvPr/>
        </p:nvSpPr>
        <p:spPr>
          <a:xfrm rot="341312">
            <a:off x="2479476" y="3515294"/>
            <a:ext cx="1943100" cy="276999"/>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Supporting others </a:t>
            </a:r>
            <a:endParaRPr lang="en-GB" sz="1200" dirty="0">
              <a:latin typeface="Century Gothic" panose="020B0502020202020204" pitchFamily="34" charset="0"/>
            </a:endParaRPr>
          </a:p>
        </p:txBody>
      </p:sp>
      <p:sp>
        <p:nvSpPr>
          <p:cNvPr id="23" name="TextBox 22"/>
          <p:cNvSpPr txBox="1"/>
          <p:nvPr/>
        </p:nvSpPr>
        <p:spPr>
          <a:xfrm rot="21417030">
            <a:off x="2479475" y="4180583"/>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Consistent punctuality over the whole year</a:t>
            </a:r>
            <a:endParaRPr lang="en-GB" sz="1200" dirty="0">
              <a:latin typeface="Century Gothic" panose="020B0502020202020204" pitchFamily="34" charset="0"/>
            </a:endParaRPr>
          </a:p>
        </p:txBody>
      </p:sp>
      <p:sp>
        <p:nvSpPr>
          <p:cNvPr id="24" name="TextBox 23"/>
          <p:cNvSpPr txBox="1"/>
          <p:nvPr/>
        </p:nvSpPr>
        <p:spPr>
          <a:xfrm rot="341312">
            <a:off x="2472283" y="4988572"/>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Acting as an ambassador role</a:t>
            </a:r>
            <a:endParaRPr lang="en-GB" sz="1200" dirty="0">
              <a:latin typeface="Century Gothic" panose="020B0502020202020204" pitchFamily="34" charset="0"/>
            </a:endParaRPr>
          </a:p>
        </p:txBody>
      </p:sp>
      <p:sp>
        <p:nvSpPr>
          <p:cNvPr id="25" name="TextBox 24"/>
          <p:cNvSpPr txBox="1"/>
          <p:nvPr/>
        </p:nvSpPr>
        <p:spPr>
          <a:xfrm rot="21417030">
            <a:off x="2472282" y="5746194"/>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Being respectful to other staff and students </a:t>
            </a:r>
            <a:endParaRPr lang="en-GB" sz="1200" dirty="0">
              <a:latin typeface="Century Gothic" panose="020B0502020202020204" pitchFamily="34" charset="0"/>
            </a:endParaRPr>
          </a:p>
        </p:txBody>
      </p:sp>
      <p:sp>
        <p:nvSpPr>
          <p:cNvPr id="26" name="TextBox 25"/>
          <p:cNvSpPr txBox="1"/>
          <p:nvPr/>
        </p:nvSpPr>
        <p:spPr>
          <a:xfrm rot="341312">
            <a:off x="2465093" y="6503816"/>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Turning up on time to lessons</a:t>
            </a:r>
            <a:endParaRPr lang="en-GB" sz="1200" dirty="0">
              <a:latin typeface="Century Gothic" panose="020B0502020202020204" pitchFamily="34" charset="0"/>
            </a:endParaRPr>
          </a:p>
        </p:txBody>
      </p:sp>
      <p:sp>
        <p:nvSpPr>
          <p:cNvPr id="27" name="TextBox 26"/>
          <p:cNvSpPr txBox="1"/>
          <p:nvPr/>
        </p:nvSpPr>
        <p:spPr>
          <a:xfrm rot="21417030">
            <a:off x="2465092" y="7261438"/>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Giving someone a compliment</a:t>
            </a:r>
            <a:endParaRPr lang="en-GB" sz="1200" dirty="0">
              <a:latin typeface="Century Gothic" panose="020B0502020202020204" pitchFamily="34" charset="0"/>
            </a:endParaRPr>
          </a:p>
        </p:txBody>
      </p:sp>
      <p:sp>
        <p:nvSpPr>
          <p:cNvPr id="28" name="TextBox 27"/>
          <p:cNvSpPr txBox="1"/>
          <p:nvPr/>
        </p:nvSpPr>
        <p:spPr>
          <a:xfrm rot="341312">
            <a:off x="4633016" y="1907716"/>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Being respectful of other peoples beliefs</a:t>
            </a:r>
            <a:endParaRPr lang="en-GB" sz="1200" dirty="0">
              <a:latin typeface="Century Gothic" panose="020B0502020202020204" pitchFamily="34" charset="0"/>
            </a:endParaRPr>
          </a:p>
        </p:txBody>
      </p:sp>
      <p:sp>
        <p:nvSpPr>
          <p:cNvPr id="29" name="TextBox 28"/>
          <p:cNvSpPr txBox="1"/>
          <p:nvPr/>
        </p:nvSpPr>
        <p:spPr>
          <a:xfrm rot="21417030">
            <a:off x="4633015" y="2665338"/>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High level of respect shown to all </a:t>
            </a:r>
            <a:endParaRPr lang="en-GB" sz="1200" dirty="0">
              <a:latin typeface="Century Gothic" panose="020B0502020202020204" pitchFamily="34" charset="0"/>
            </a:endParaRPr>
          </a:p>
        </p:txBody>
      </p:sp>
      <p:sp>
        <p:nvSpPr>
          <p:cNvPr id="30" name="TextBox 29"/>
          <p:cNvSpPr txBox="1"/>
          <p:nvPr/>
        </p:nvSpPr>
        <p:spPr>
          <a:xfrm rot="341312">
            <a:off x="4625826" y="3422960"/>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Holding the door open for a teacher</a:t>
            </a:r>
            <a:endParaRPr lang="en-GB" sz="1200" dirty="0">
              <a:latin typeface="Century Gothic" panose="020B0502020202020204" pitchFamily="34" charset="0"/>
            </a:endParaRPr>
          </a:p>
        </p:txBody>
      </p:sp>
      <p:sp>
        <p:nvSpPr>
          <p:cNvPr id="31" name="TextBox 30"/>
          <p:cNvSpPr txBox="1"/>
          <p:nvPr/>
        </p:nvSpPr>
        <p:spPr>
          <a:xfrm rot="21417030">
            <a:off x="4625825" y="4180582"/>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Helping with Breakfast Club </a:t>
            </a:r>
            <a:endParaRPr lang="en-GB" sz="1200" dirty="0">
              <a:latin typeface="Century Gothic" panose="020B0502020202020204" pitchFamily="34" charset="0"/>
            </a:endParaRPr>
          </a:p>
        </p:txBody>
      </p:sp>
      <p:sp>
        <p:nvSpPr>
          <p:cNvPr id="32" name="TextBox 31"/>
          <p:cNvSpPr txBox="1"/>
          <p:nvPr/>
        </p:nvSpPr>
        <p:spPr>
          <a:xfrm rot="341312">
            <a:off x="4618633" y="4988571"/>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Going above and beyond with your work</a:t>
            </a:r>
            <a:endParaRPr lang="en-GB" sz="1200" dirty="0">
              <a:latin typeface="Century Gothic" panose="020B0502020202020204" pitchFamily="34" charset="0"/>
            </a:endParaRPr>
          </a:p>
        </p:txBody>
      </p:sp>
      <p:sp>
        <p:nvSpPr>
          <p:cNvPr id="33" name="TextBox 32"/>
          <p:cNvSpPr txBox="1"/>
          <p:nvPr/>
        </p:nvSpPr>
        <p:spPr>
          <a:xfrm rot="21417030">
            <a:off x="4618632" y="5746193"/>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Sitting with someone who is alone at lunch</a:t>
            </a:r>
            <a:endParaRPr lang="en-GB" sz="1200" dirty="0">
              <a:latin typeface="Century Gothic" panose="020B0502020202020204" pitchFamily="34" charset="0"/>
            </a:endParaRPr>
          </a:p>
        </p:txBody>
      </p:sp>
      <p:sp>
        <p:nvSpPr>
          <p:cNvPr id="34" name="TextBox 33"/>
          <p:cNvSpPr txBox="1"/>
          <p:nvPr/>
        </p:nvSpPr>
        <p:spPr>
          <a:xfrm rot="341312">
            <a:off x="4611443" y="6503815"/>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Discussing issues with a teacher</a:t>
            </a:r>
            <a:endParaRPr lang="en-GB" sz="1200" dirty="0">
              <a:latin typeface="Century Gothic" panose="020B0502020202020204" pitchFamily="34" charset="0"/>
            </a:endParaRPr>
          </a:p>
        </p:txBody>
      </p:sp>
      <p:sp>
        <p:nvSpPr>
          <p:cNvPr id="35" name="TextBox 34"/>
          <p:cNvSpPr txBox="1"/>
          <p:nvPr/>
        </p:nvSpPr>
        <p:spPr>
          <a:xfrm rot="21417030">
            <a:off x="4611442" y="7261437"/>
            <a:ext cx="1943100" cy="461665"/>
          </a:xfrm>
          <a:prstGeom prst="rect">
            <a:avLst/>
          </a:prstGeom>
          <a:noFill/>
          <a:ln>
            <a:solidFill>
              <a:srgbClr val="682D85"/>
            </a:solidFill>
          </a:ln>
        </p:spPr>
        <p:txBody>
          <a:bodyPr wrap="square" rtlCol="0">
            <a:spAutoFit/>
          </a:bodyPr>
          <a:lstStyle/>
          <a:p>
            <a:pPr algn="ctr"/>
            <a:r>
              <a:rPr lang="en-GB" sz="1200" dirty="0" smtClean="0">
                <a:latin typeface="Century Gothic" panose="020B0502020202020204" pitchFamily="34" charset="0"/>
              </a:rPr>
              <a:t>Asking for help when needed </a:t>
            </a:r>
            <a:endParaRPr lang="en-GB" sz="1200" dirty="0">
              <a:latin typeface="Century Gothic" panose="020B0502020202020204" pitchFamily="34" charset="0"/>
            </a:endParaRPr>
          </a:p>
        </p:txBody>
      </p:sp>
      <p:sp>
        <p:nvSpPr>
          <p:cNvPr id="37" name="Rectangle 36"/>
          <p:cNvSpPr/>
          <p:nvPr/>
        </p:nvSpPr>
        <p:spPr>
          <a:xfrm>
            <a:off x="191427" y="8015822"/>
            <a:ext cx="6705600" cy="307777"/>
          </a:xfrm>
          <a:prstGeom prst="rect">
            <a:avLst/>
          </a:prstGeom>
        </p:spPr>
        <p:txBody>
          <a:bodyPr wrap="square">
            <a:spAutoFit/>
          </a:bodyPr>
          <a:lstStyle/>
          <a:p>
            <a:r>
              <a:rPr lang="en-GB" sz="1400" b="1" dirty="0" smtClean="0">
                <a:latin typeface="SassoonPrimary" panose="020B0500000000000000" pitchFamily="34" charset="0"/>
              </a:rPr>
              <a:t>Are there any you would add?</a:t>
            </a:r>
            <a:endParaRPr lang="en-GB" sz="1400" b="1" dirty="0">
              <a:latin typeface="SassoonPrimary" panose="020B0500000000000000" pitchFamily="34" charset="0"/>
            </a:endParaRPr>
          </a:p>
        </p:txBody>
      </p:sp>
    </p:spTree>
    <p:extLst>
      <p:ext uri="{BB962C8B-B14F-4D97-AF65-F5344CB8AC3E}">
        <p14:creationId xmlns:p14="http://schemas.microsoft.com/office/powerpoint/2010/main" val="2247023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499" y="147762"/>
            <a:ext cx="6550549" cy="565860"/>
          </a:xfrm>
          <a:prstGeom prst="rect">
            <a:avLst/>
          </a:prstGeom>
        </p:spPr>
      </p:pic>
      <p:sp>
        <p:nvSpPr>
          <p:cNvPr id="6" name="Rectangle 5"/>
          <p:cNvSpPr/>
          <p:nvPr/>
        </p:nvSpPr>
        <p:spPr>
          <a:xfrm>
            <a:off x="176211" y="713622"/>
            <a:ext cx="6428874" cy="1169551"/>
          </a:xfrm>
          <a:prstGeom prst="rect">
            <a:avLst/>
          </a:prstGeom>
        </p:spPr>
        <p:txBody>
          <a:bodyPr wrap="square">
            <a:spAutoFit/>
          </a:bodyPr>
          <a:lstStyle/>
          <a:p>
            <a:pPr algn="ctr"/>
            <a:r>
              <a:rPr lang="en-GB" sz="1400" dirty="0" smtClean="0">
                <a:latin typeface="SassoonPrimary" panose="020B0500000000000000" pitchFamily="34" charset="0"/>
              </a:rPr>
              <a:t>When you go to Secondary School, you will learn a huge number of new skills, and improve skills you have practiced in Primary School. From the suggestions below, colour in at least 10 new skills or things you’d like to build on in your years at Secondary School. Can you add any of your own to the empty boxes?</a:t>
            </a:r>
            <a:endParaRPr lang="en-GB" sz="1400" dirty="0">
              <a:latin typeface="SassoonPrimary" panose="020B0500000000000000"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79937354"/>
              </p:ext>
            </p:extLst>
          </p:nvPr>
        </p:nvGraphicFramePr>
        <p:xfrm>
          <a:off x="224337" y="1985204"/>
          <a:ext cx="6428874" cy="7736308"/>
        </p:xfrm>
        <a:graphic>
          <a:graphicData uri="http://schemas.openxmlformats.org/drawingml/2006/table">
            <a:tbl>
              <a:tblPr firstRow="1" bandRow="1">
                <a:tableStyleId>{5C22544A-7EE6-4342-B048-85BDC9FD1C3A}</a:tableStyleId>
              </a:tblPr>
              <a:tblGrid>
                <a:gridCol w="2142958">
                  <a:extLst>
                    <a:ext uri="{9D8B030D-6E8A-4147-A177-3AD203B41FA5}">
                      <a16:colId xmlns:a16="http://schemas.microsoft.com/office/drawing/2014/main" val="20000"/>
                    </a:ext>
                  </a:extLst>
                </a:gridCol>
                <a:gridCol w="2142958">
                  <a:extLst>
                    <a:ext uri="{9D8B030D-6E8A-4147-A177-3AD203B41FA5}">
                      <a16:colId xmlns:a16="http://schemas.microsoft.com/office/drawing/2014/main" val="20001"/>
                    </a:ext>
                  </a:extLst>
                </a:gridCol>
                <a:gridCol w="2142958">
                  <a:extLst>
                    <a:ext uri="{9D8B030D-6E8A-4147-A177-3AD203B41FA5}">
                      <a16:colId xmlns:a16="http://schemas.microsoft.com/office/drawing/2014/main" val="20002"/>
                    </a:ext>
                  </a:extLst>
                </a:gridCol>
              </a:tblGrid>
              <a:tr h="696247">
                <a:tc>
                  <a:txBody>
                    <a:bodyPr/>
                    <a:lstStyle/>
                    <a:p>
                      <a:pPr algn="ctr"/>
                      <a:r>
                        <a:rPr lang="en-GB" sz="1400" b="0" dirty="0" smtClean="0">
                          <a:solidFill>
                            <a:schemeClr val="tx1"/>
                          </a:solidFill>
                          <a:latin typeface="SassoonPrimary" panose="020B0500000000000000" pitchFamily="34" charset="0"/>
                        </a:rPr>
                        <a:t>Be in a school play or production</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Speak</a:t>
                      </a:r>
                      <a:r>
                        <a:rPr lang="en-GB" sz="1400" b="0" baseline="0" dirty="0" smtClean="0">
                          <a:solidFill>
                            <a:schemeClr val="tx1"/>
                          </a:solidFill>
                          <a:latin typeface="SassoonPrimary" panose="020B0500000000000000" pitchFamily="34" charset="0"/>
                        </a:rPr>
                        <a:t> another language</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Represent your school in competition</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96247">
                <a:tc>
                  <a:txBody>
                    <a:bodyPr/>
                    <a:lstStyle/>
                    <a:p>
                      <a:pPr algn="ctr"/>
                      <a:r>
                        <a:rPr lang="en-GB" sz="1400" b="0" dirty="0" smtClean="0">
                          <a:solidFill>
                            <a:schemeClr val="tx1"/>
                          </a:solidFill>
                          <a:latin typeface="SassoonPrimary" panose="020B0500000000000000" pitchFamily="34" charset="0"/>
                        </a:rPr>
                        <a:t>Learn</a:t>
                      </a:r>
                      <a:r>
                        <a:rPr lang="en-GB" sz="1400" b="0" baseline="0" dirty="0" smtClean="0">
                          <a:solidFill>
                            <a:schemeClr val="tx1"/>
                          </a:solidFill>
                          <a:latin typeface="SassoonPrimary" panose="020B0500000000000000" pitchFamily="34" charset="0"/>
                        </a:rPr>
                        <a:t> to play a musical instrument</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Volunteer in the local community</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Travel to another country</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6247">
                <a:tc>
                  <a:txBody>
                    <a:bodyPr/>
                    <a:lstStyle/>
                    <a:p>
                      <a:pPr algn="ctr"/>
                      <a:r>
                        <a:rPr lang="en-GB" sz="1400" b="0" dirty="0" smtClean="0">
                          <a:solidFill>
                            <a:schemeClr val="tx1"/>
                          </a:solidFill>
                          <a:latin typeface="SassoonPrimary" panose="020B0500000000000000" pitchFamily="34" charset="0"/>
                        </a:rPr>
                        <a:t>Play for a school team</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Learn</a:t>
                      </a:r>
                      <a:r>
                        <a:rPr lang="en-GB" sz="1400" b="0" baseline="0" dirty="0" smtClean="0">
                          <a:solidFill>
                            <a:schemeClr val="tx1"/>
                          </a:solidFill>
                          <a:latin typeface="SassoonPrimary" panose="020B0500000000000000" pitchFamily="34" charset="0"/>
                        </a:rPr>
                        <a:t> how to survive in the wild</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Take care</a:t>
                      </a:r>
                      <a:r>
                        <a:rPr lang="en-GB" sz="1400" b="0" baseline="0" dirty="0" smtClean="0">
                          <a:solidFill>
                            <a:schemeClr val="tx1"/>
                          </a:solidFill>
                          <a:latin typeface="SassoonPrimary" panose="020B0500000000000000" pitchFamily="34" charset="0"/>
                        </a:rPr>
                        <a:t> of the school garden</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96247">
                <a:tc>
                  <a:txBody>
                    <a:bodyPr/>
                    <a:lstStyle/>
                    <a:p>
                      <a:pPr algn="ctr"/>
                      <a:r>
                        <a:rPr lang="en-GB" sz="1400" b="0" dirty="0" smtClean="0">
                          <a:solidFill>
                            <a:schemeClr val="tx1"/>
                          </a:solidFill>
                          <a:latin typeface="SassoonPrimary" panose="020B0500000000000000" pitchFamily="34" charset="0"/>
                        </a:rPr>
                        <a:t>Learn how to manage</a:t>
                      </a:r>
                      <a:r>
                        <a:rPr lang="en-GB" sz="1400" b="0" baseline="0" dirty="0" smtClean="0">
                          <a:solidFill>
                            <a:schemeClr val="tx1"/>
                          </a:solidFill>
                          <a:latin typeface="SassoonPrimary" panose="020B0500000000000000" pitchFamily="34" charset="0"/>
                        </a:rPr>
                        <a:t> money</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Taste food from another country</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Walk the school</a:t>
                      </a:r>
                      <a:r>
                        <a:rPr lang="en-GB" sz="1400" b="0" baseline="0" dirty="0" smtClean="0">
                          <a:solidFill>
                            <a:schemeClr val="tx1"/>
                          </a:solidFill>
                          <a:latin typeface="SassoonPrimary" panose="020B0500000000000000" pitchFamily="34" charset="0"/>
                        </a:rPr>
                        <a:t> dog</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96247">
                <a:tc>
                  <a:txBody>
                    <a:bodyPr/>
                    <a:lstStyle/>
                    <a:p>
                      <a:pPr algn="ctr"/>
                      <a:r>
                        <a:rPr lang="en-GB" sz="1400" b="0" dirty="0" smtClean="0">
                          <a:solidFill>
                            <a:schemeClr val="tx1"/>
                          </a:solidFill>
                          <a:latin typeface="SassoonPrimary" panose="020B0500000000000000" pitchFamily="34" charset="0"/>
                        </a:rPr>
                        <a:t>Cook</a:t>
                      </a:r>
                      <a:r>
                        <a:rPr lang="en-GB" sz="1400" b="0" baseline="0" dirty="0" smtClean="0">
                          <a:solidFill>
                            <a:schemeClr val="tx1"/>
                          </a:solidFill>
                          <a:latin typeface="SassoonPrimary" panose="020B0500000000000000" pitchFamily="34" charset="0"/>
                        </a:rPr>
                        <a:t> a new meal from scratch</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Read new books</a:t>
                      </a:r>
                      <a:r>
                        <a:rPr lang="en-GB" sz="1400" b="0" baseline="0" dirty="0" smtClean="0">
                          <a:solidFill>
                            <a:schemeClr val="tx1"/>
                          </a:solidFill>
                          <a:latin typeface="SassoonPrimary" panose="020B0500000000000000" pitchFamily="34" charset="0"/>
                        </a:rPr>
                        <a:t> </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Take</a:t>
                      </a:r>
                      <a:r>
                        <a:rPr lang="en-GB" sz="1400" b="0" baseline="0" dirty="0" smtClean="0">
                          <a:solidFill>
                            <a:schemeClr val="tx1"/>
                          </a:solidFill>
                          <a:latin typeface="SassoonPrimary" panose="020B0500000000000000" pitchFamily="34" charset="0"/>
                        </a:rPr>
                        <a:t> part in a fancy dress day</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96247">
                <a:tc>
                  <a:txBody>
                    <a:bodyPr/>
                    <a:lstStyle/>
                    <a:p>
                      <a:pPr algn="ctr"/>
                      <a:r>
                        <a:rPr lang="en-GB" sz="1400" b="0" dirty="0" smtClean="0">
                          <a:solidFill>
                            <a:schemeClr val="tx1"/>
                          </a:solidFill>
                          <a:latin typeface="SassoonPrimary" panose="020B0500000000000000" pitchFamily="34" charset="0"/>
                        </a:rPr>
                        <a:t>Create a</a:t>
                      </a:r>
                      <a:r>
                        <a:rPr lang="en-GB" sz="1400" b="0" baseline="0" dirty="0" smtClean="0">
                          <a:solidFill>
                            <a:schemeClr val="tx1"/>
                          </a:solidFill>
                          <a:latin typeface="SassoonPrimary" panose="020B0500000000000000" pitchFamily="34" charset="0"/>
                        </a:rPr>
                        <a:t> piece of art</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Raise money for charity</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Become</a:t>
                      </a:r>
                      <a:r>
                        <a:rPr lang="en-GB" sz="1400" b="0" baseline="0" dirty="0" smtClean="0">
                          <a:solidFill>
                            <a:schemeClr val="tx1"/>
                          </a:solidFill>
                          <a:latin typeface="SassoonPrimary" panose="020B0500000000000000" pitchFamily="34" charset="0"/>
                        </a:rPr>
                        <a:t> Head Boy or Girl</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96247">
                <a:tc>
                  <a:txBody>
                    <a:bodyPr/>
                    <a:lstStyle/>
                    <a:p>
                      <a:pPr algn="ctr"/>
                      <a:r>
                        <a:rPr lang="en-GB" sz="1400" b="0" dirty="0" smtClean="0">
                          <a:solidFill>
                            <a:schemeClr val="tx1"/>
                          </a:solidFill>
                          <a:latin typeface="SassoonPrimary" panose="020B0500000000000000" pitchFamily="34" charset="0"/>
                        </a:rPr>
                        <a:t>Learn how to read a map</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Join</a:t>
                      </a:r>
                      <a:r>
                        <a:rPr lang="en-GB" sz="1400" b="0" baseline="0" dirty="0" smtClean="0">
                          <a:solidFill>
                            <a:schemeClr val="tx1"/>
                          </a:solidFill>
                          <a:latin typeface="SassoonPrimary" panose="020B0500000000000000" pitchFamily="34" charset="0"/>
                        </a:rPr>
                        <a:t> an after school club</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Learn to dance</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73838">
                <a:tc>
                  <a:txBody>
                    <a:bodyPr/>
                    <a:lstStyle/>
                    <a:p>
                      <a:pPr algn="ctr"/>
                      <a:r>
                        <a:rPr lang="en-GB" sz="1400" b="0" dirty="0" smtClean="0">
                          <a:solidFill>
                            <a:schemeClr val="tx1"/>
                          </a:solidFill>
                          <a:latin typeface="SassoonPrimary" panose="020B0500000000000000" pitchFamily="34" charset="0"/>
                        </a:rPr>
                        <a:t>Use computers to create your own website</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Learn First Aid</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Improve</a:t>
                      </a:r>
                      <a:r>
                        <a:rPr lang="en-GB" sz="1400" b="0" baseline="0" dirty="0" smtClean="0">
                          <a:solidFill>
                            <a:schemeClr val="tx1"/>
                          </a:solidFill>
                          <a:latin typeface="SassoonPrimary" panose="020B0500000000000000" pitchFamily="34" charset="0"/>
                        </a:rPr>
                        <a:t> your singing</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96247">
                <a:tc>
                  <a:txBody>
                    <a:bodyPr/>
                    <a:lstStyle/>
                    <a:p>
                      <a:pPr algn="ctr"/>
                      <a:r>
                        <a:rPr lang="en-GB" sz="1400" b="0" dirty="0" smtClean="0">
                          <a:solidFill>
                            <a:schemeClr val="tx1"/>
                          </a:solidFill>
                          <a:latin typeface="SassoonPrimary" panose="020B0500000000000000" pitchFamily="34" charset="0"/>
                        </a:rPr>
                        <a:t>Make new friends from other schools</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Work as part of a team</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chemeClr val="tx1"/>
                          </a:solidFill>
                          <a:latin typeface="SassoonPrimary" panose="020B0500000000000000" pitchFamily="34" charset="0"/>
                        </a:rPr>
                        <a:t>Try camping </a:t>
                      </a: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696247">
                <a:tc>
                  <a:txBody>
                    <a:bodyPr/>
                    <a:lstStyle/>
                    <a:p>
                      <a:pPr algn="ct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5039588"/>
                  </a:ext>
                </a:extLst>
              </a:tr>
              <a:tr h="696247">
                <a:tc>
                  <a:txBody>
                    <a:bodyPr/>
                    <a:lstStyle/>
                    <a:p>
                      <a:pPr algn="ct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400"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1764549"/>
                  </a:ext>
                </a:extLst>
              </a:tr>
            </a:tbl>
          </a:graphicData>
        </a:graphic>
      </p:graphicFrame>
    </p:spTree>
    <p:extLst>
      <p:ext uri="{BB962C8B-B14F-4D97-AF65-F5344CB8AC3E}">
        <p14:creationId xmlns:p14="http://schemas.microsoft.com/office/powerpoint/2010/main" val="770881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3113" y="77816"/>
            <a:ext cx="5747974" cy="531236"/>
          </a:xfrm>
          <a:prstGeom prst="rect">
            <a:avLst/>
          </a:prstGeom>
        </p:spPr>
      </p:pic>
      <p:sp>
        <p:nvSpPr>
          <p:cNvPr id="5" name="Rectangle 4"/>
          <p:cNvSpPr/>
          <p:nvPr/>
        </p:nvSpPr>
        <p:spPr>
          <a:xfrm>
            <a:off x="114300" y="594687"/>
            <a:ext cx="6705600" cy="738664"/>
          </a:xfrm>
          <a:prstGeom prst="rect">
            <a:avLst/>
          </a:prstGeom>
        </p:spPr>
        <p:txBody>
          <a:bodyPr wrap="square">
            <a:spAutoFit/>
          </a:bodyPr>
          <a:lstStyle/>
          <a:p>
            <a:pPr algn="ctr"/>
            <a:r>
              <a:rPr lang="en-GB" sz="1400" dirty="0" smtClean="0">
                <a:latin typeface="SassoonPrimary" panose="020B0500000000000000" pitchFamily="34" charset="0"/>
              </a:rPr>
              <a:t>After secondary school, you can move onto college or an apprenticeship and then to University or into a job! It’s normal not to know what you want to do yet but this is a chance for you to have a think about your dream jobs!</a:t>
            </a:r>
            <a:endParaRPr lang="en-GB" sz="1400" dirty="0">
              <a:latin typeface="SassoonPrimary" panose="020B0500000000000000" pitchFamily="34" charset="0"/>
            </a:endParaRPr>
          </a:p>
        </p:txBody>
      </p:sp>
      <p:sp>
        <p:nvSpPr>
          <p:cNvPr id="26" name="Rectangle 25"/>
          <p:cNvSpPr/>
          <p:nvPr/>
        </p:nvSpPr>
        <p:spPr>
          <a:xfrm>
            <a:off x="190500" y="1377642"/>
            <a:ext cx="4248150" cy="27055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3"/>
          <a:stretch>
            <a:fillRect/>
          </a:stretch>
        </p:blipFill>
        <p:spPr>
          <a:xfrm>
            <a:off x="257175" y="1473041"/>
            <a:ext cx="609600" cy="337930"/>
          </a:xfrm>
          <a:prstGeom prst="rect">
            <a:avLst/>
          </a:prstGeom>
        </p:spPr>
      </p:pic>
      <p:pic>
        <p:nvPicPr>
          <p:cNvPr id="28" name="Picture 27"/>
          <p:cNvPicPr>
            <a:picLocks noChangeAspect="1"/>
          </p:cNvPicPr>
          <p:nvPr/>
        </p:nvPicPr>
        <p:blipFill>
          <a:blip r:embed="rId4"/>
          <a:stretch>
            <a:fillRect/>
          </a:stretch>
        </p:blipFill>
        <p:spPr>
          <a:xfrm>
            <a:off x="257175" y="1810971"/>
            <a:ext cx="1381125" cy="293723"/>
          </a:xfrm>
          <a:prstGeom prst="rect">
            <a:avLst/>
          </a:prstGeom>
        </p:spPr>
      </p:pic>
      <p:pic>
        <p:nvPicPr>
          <p:cNvPr id="29" name="Picture 28"/>
          <p:cNvPicPr>
            <a:picLocks noChangeAspect="1"/>
          </p:cNvPicPr>
          <p:nvPr/>
        </p:nvPicPr>
        <p:blipFill>
          <a:blip r:embed="rId5"/>
          <a:stretch>
            <a:fillRect/>
          </a:stretch>
        </p:blipFill>
        <p:spPr>
          <a:xfrm>
            <a:off x="247650" y="2816915"/>
            <a:ext cx="2781300" cy="320395"/>
          </a:xfrm>
          <a:prstGeom prst="rect">
            <a:avLst/>
          </a:prstGeom>
        </p:spPr>
      </p:pic>
      <p:sp>
        <p:nvSpPr>
          <p:cNvPr id="30" name="Rectangle 29"/>
          <p:cNvSpPr/>
          <p:nvPr/>
        </p:nvSpPr>
        <p:spPr>
          <a:xfrm>
            <a:off x="4438650" y="1377642"/>
            <a:ext cx="2209800" cy="27055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00" dirty="0">
              <a:solidFill>
                <a:schemeClr val="tx1"/>
              </a:solidFill>
              <a:latin typeface="Century Gothic" panose="020B0502020202020204" pitchFamily="34" charset="0"/>
            </a:endParaRPr>
          </a:p>
        </p:txBody>
      </p:sp>
      <p:sp>
        <p:nvSpPr>
          <p:cNvPr id="31" name="Rectangle 30"/>
          <p:cNvSpPr/>
          <p:nvPr/>
        </p:nvSpPr>
        <p:spPr>
          <a:xfrm>
            <a:off x="190500" y="4194144"/>
            <a:ext cx="4248150" cy="27055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a:blip r:embed="rId3"/>
          <a:stretch>
            <a:fillRect/>
          </a:stretch>
        </p:blipFill>
        <p:spPr>
          <a:xfrm>
            <a:off x="257175" y="4289543"/>
            <a:ext cx="609600" cy="337930"/>
          </a:xfrm>
          <a:prstGeom prst="rect">
            <a:avLst/>
          </a:prstGeom>
        </p:spPr>
      </p:pic>
      <p:pic>
        <p:nvPicPr>
          <p:cNvPr id="33" name="Picture 32"/>
          <p:cNvPicPr>
            <a:picLocks noChangeAspect="1"/>
          </p:cNvPicPr>
          <p:nvPr/>
        </p:nvPicPr>
        <p:blipFill>
          <a:blip r:embed="rId4"/>
          <a:stretch>
            <a:fillRect/>
          </a:stretch>
        </p:blipFill>
        <p:spPr>
          <a:xfrm>
            <a:off x="257175" y="4627473"/>
            <a:ext cx="1381125" cy="293723"/>
          </a:xfrm>
          <a:prstGeom prst="rect">
            <a:avLst/>
          </a:prstGeom>
        </p:spPr>
      </p:pic>
      <p:pic>
        <p:nvPicPr>
          <p:cNvPr id="34" name="Picture 33"/>
          <p:cNvPicPr>
            <a:picLocks noChangeAspect="1"/>
          </p:cNvPicPr>
          <p:nvPr/>
        </p:nvPicPr>
        <p:blipFill>
          <a:blip r:embed="rId5"/>
          <a:stretch>
            <a:fillRect/>
          </a:stretch>
        </p:blipFill>
        <p:spPr>
          <a:xfrm>
            <a:off x="247650" y="5633417"/>
            <a:ext cx="2781300" cy="320395"/>
          </a:xfrm>
          <a:prstGeom prst="rect">
            <a:avLst/>
          </a:prstGeom>
        </p:spPr>
      </p:pic>
      <p:sp>
        <p:nvSpPr>
          <p:cNvPr id="35" name="Rectangle 34"/>
          <p:cNvSpPr/>
          <p:nvPr/>
        </p:nvSpPr>
        <p:spPr>
          <a:xfrm>
            <a:off x="4438650" y="4194144"/>
            <a:ext cx="2209800" cy="27055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00" dirty="0">
              <a:solidFill>
                <a:schemeClr val="tx1"/>
              </a:solidFill>
              <a:latin typeface="Century Gothic" panose="020B0502020202020204" pitchFamily="34" charset="0"/>
            </a:endParaRPr>
          </a:p>
        </p:txBody>
      </p:sp>
      <p:sp>
        <p:nvSpPr>
          <p:cNvPr id="36" name="Rectangle 35"/>
          <p:cNvSpPr/>
          <p:nvPr/>
        </p:nvSpPr>
        <p:spPr>
          <a:xfrm>
            <a:off x="190500" y="7020284"/>
            <a:ext cx="4248150" cy="27055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3"/>
          <a:stretch>
            <a:fillRect/>
          </a:stretch>
        </p:blipFill>
        <p:spPr>
          <a:xfrm>
            <a:off x="257175" y="7115683"/>
            <a:ext cx="609600" cy="337930"/>
          </a:xfrm>
          <a:prstGeom prst="rect">
            <a:avLst/>
          </a:prstGeom>
        </p:spPr>
      </p:pic>
      <p:pic>
        <p:nvPicPr>
          <p:cNvPr id="38" name="Picture 37"/>
          <p:cNvPicPr>
            <a:picLocks noChangeAspect="1"/>
          </p:cNvPicPr>
          <p:nvPr/>
        </p:nvPicPr>
        <p:blipFill>
          <a:blip r:embed="rId4"/>
          <a:stretch>
            <a:fillRect/>
          </a:stretch>
        </p:blipFill>
        <p:spPr>
          <a:xfrm>
            <a:off x="257175" y="7453613"/>
            <a:ext cx="1381125" cy="293723"/>
          </a:xfrm>
          <a:prstGeom prst="rect">
            <a:avLst/>
          </a:prstGeom>
        </p:spPr>
      </p:pic>
      <p:pic>
        <p:nvPicPr>
          <p:cNvPr id="39" name="Picture 38"/>
          <p:cNvPicPr>
            <a:picLocks noChangeAspect="1"/>
          </p:cNvPicPr>
          <p:nvPr/>
        </p:nvPicPr>
        <p:blipFill>
          <a:blip r:embed="rId5"/>
          <a:stretch>
            <a:fillRect/>
          </a:stretch>
        </p:blipFill>
        <p:spPr>
          <a:xfrm>
            <a:off x="247650" y="8459557"/>
            <a:ext cx="2781300" cy="320395"/>
          </a:xfrm>
          <a:prstGeom prst="rect">
            <a:avLst/>
          </a:prstGeom>
        </p:spPr>
      </p:pic>
      <p:sp>
        <p:nvSpPr>
          <p:cNvPr id="40" name="Rectangle 39"/>
          <p:cNvSpPr/>
          <p:nvPr/>
        </p:nvSpPr>
        <p:spPr>
          <a:xfrm>
            <a:off x="4438650" y="7020284"/>
            <a:ext cx="2209800" cy="2705500"/>
          </a:xfrm>
          <a:prstGeom prst="rect">
            <a:avLst/>
          </a:prstGeom>
          <a:solidFill>
            <a:schemeClr val="bg1"/>
          </a:solidFill>
          <a:ln>
            <a:solidFill>
              <a:srgbClr val="682D8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0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16763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8715" y="323831"/>
            <a:ext cx="3857625" cy="619125"/>
          </a:xfrm>
          <a:prstGeom prst="rect">
            <a:avLst/>
          </a:prstGeom>
        </p:spPr>
      </p:pic>
      <p:sp>
        <p:nvSpPr>
          <p:cNvPr id="7" name="TextBox 6"/>
          <p:cNvSpPr txBox="1"/>
          <p:nvPr/>
        </p:nvSpPr>
        <p:spPr>
          <a:xfrm>
            <a:off x="3647160" y="1277565"/>
            <a:ext cx="2617627" cy="3785652"/>
          </a:xfrm>
          <a:prstGeom prst="rect">
            <a:avLst/>
          </a:prstGeom>
          <a:noFill/>
        </p:spPr>
        <p:txBody>
          <a:bodyPr wrap="square" rtlCol="0">
            <a:spAutoFit/>
          </a:bodyPr>
          <a:lstStyle/>
          <a:p>
            <a:r>
              <a:rPr lang="en-GB" sz="1600" dirty="0" smtClean="0">
                <a:latin typeface="SassoonPrimary" panose="020B0500000000000000" pitchFamily="34" charset="0"/>
              </a:rPr>
              <a:t>Name:</a:t>
            </a:r>
          </a:p>
          <a:p>
            <a:endParaRPr lang="en-GB" sz="1600" dirty="0">
              <a:latin typeface="SassoonPrimary" panose="020B0500000000000000" pitchFamily="34" charset="0"/>
            </a:endParaRPr>
          </a:p>
          <a:p>
            <a:endParaRPr lang="en-GB" sz="1600" dirty="0" smtClean="0">
              <a:latin typeface="SassoonPrimary" panose="020B0500000000000000" pitchFamily="34" charset="0"/>
            </a:endParaRPr>
          </a:p>
          <a:p>
            <a:r>
              <a:rPr lang="en-GB" sz="1600" dirty="0" smtClean="0">
                <a:latin typeface="SassoonPrimary" panose="020B0500000000000000" pitchFamily="34" charset="0"/>
              </a:rPr>
              <a:t>Birthday:</a:t>
            </a:r>
          </a:p>
          <a:p>
            <a:endParaRPr lang="en-GB" sz="1600" dirty="0">
              <a:latin typeface="SassoonPrimary" panose="020B0500000000000000" pitchFamily="34" charset="0"/>
            </a:endParaRPr>
          </a:p>
          <a:p>
            <a:endParaRPr lang="en-GB" sz="1600" dirty="0">
              <a:latin typeface="SassoonPrimary" panose="020B0500000000000000" pitchFamily="34" charset="0"/>
            </a:endParaRPr>
          </a:p>
          <a:p>
            <a:r>
              <a:rPr lang="en-GB" sz="1600" dirty="0" smtClean="0">
                <a:latin typeface="SassoonPrimary" panose="020B0500000000000000" pitchFamily="34" charset="0"/>
              </a:rPr>
              <a:t>Eye Colour:</a:t>
            </a:r>
          </a:p>
          <a:p>
            <a:endParaRPr lang="en-GB" sz="1600" dirty="0">
              <a:latin typeface="SassoonPrimary" panose="020B0500000000000000" pitchFamily="34" charset="0"/>
            </a:endParaRPr>
          </a:p>
          <a:p>
            <a:endParaRPr lang="en-GB" sz="1600" dirty="0" smtClean="0">
              <a:latin typeface="SassoonPrimary" panose="020B0500000000000000" pitchFamily="34" charset="0"/>
            </a:endParaRPr>
          </a:p>
          <a:p>
            <a:r>
              <a:rPr lang="en-GB" sz="1600" dirty="0" smtClean="0">
                <a:latin typeface="SassoonPrimary" panose="020B0500000000000000" pitchFamily="34" charset="0"/>
              </a:rPr>
              <a:t>Hair Colour: </a:t>
            </a:r>
          </a:p>
          <a:p>
            <a:endParaRPr lang="en-GB" sz="1600" dirty="0">
              <a:latin typeface="SassoonPrimary" panose="020B0500000000000000" pitchFamily="34" charset="0"/>
            </a:endParaRPr>
          </a:p>
          <a:p>
            <a:endParaRPr lang="en-GB" sz="1600" dirty="0" smtClean="0">
              <a:latin typeface="SassoonPrimary" panose="020B0500000000000000" pitchFamily="34" charset="0"/>
            </a:endParaRPr>
          </a:p>
          <a:p>
            <a:r>
              <a:rPr lang="en-GB" sz="1600" dirty="0" smtClean="0">
                <a:latin typeface="SassoonPrimary" panose="020B0500000000000000" pitchFamily="34" charset="0"/>
              </a:rPr>
              <a:t>Height:</a:t>
            </a:r>
          </a:p>
          <a:p>
            <a:endParaRPr lang="en-GB" sz="1600" dirty="0" smtClean="0">
              <a:latin typeface="Century Gothic" panose="020B0502020202020204" pitchFamily="34" charset="0"/>
            </a:endParaRPr>
          </a:p>
          <a:p>
            <a:endParaRPr lang="en-GB" sz="1600" dirty="0">
              <a:latin typeface="Century Gothic" panose="020B0502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540063124"/>
              </p:ext>
            </p:extLst>
          </p:nvPr>
        </p:nvGraphicFramePr>
        <p:xfrm>
          <a:off x="407711" y="5063217"/>
          <a:ext cx="6019635" cy="4004145"/>
        </p:xfrm>
        <a:graphic>
          <a:graphicData uri="http://schemas.openxmlformats.org/drawingml/2006/table">
            <a:tbl>
              <a:tblPr firstRow="1" bandRow="1">
                <a:tableStyleId>{5C22544A-7EE6-4342-B048-85BDC9FD1C3A}</a:tableStyleId>
              </a:tblPr>
              <a:tblGrid>
                <a:gridCol w="2044452">
                  <a:extLst>
                    <a:ext uri="{9D8B030D-6E8A-4147-A177-3AD203B41FA5}">
                      <a16:colId xmlns:a16="http://schemas.microsoft.com/office/drawing/2014/main" val="20000"/>
                    </a:ext>
                  </a:extLst>
                </a:gridCol>
                <a:gridCol w="3975183">
                  <a:extLst>
                    <a:ext uri="{9D8B030D-6E8A-4147-A177-3AD203B41FA5}">
                      <a16:colId xmlns:a16="http://schemas.microsoft.com/office/drawing/2014/main" val="20001"/>
                    </a:ext>
                  </a:extLst>
                </a:gridCol>
              </a:tblGrid>
              <a:tr h="496515">
                <a:tc>
                  <a:txBody>
                    <a:bodyPr/>
                    <a:lstStyle/>
                    <a:p>
                      <a:pPr algn="ctr"/>
                      <a:r>
                        <a:rPr lang="en-GB" b="0" dirty="0" smtClean="0">
                          <a:solidFill>
                            <a:schemeClr val="tx1"/>
                          </a:solidFill>
                          <a:latin typeface="SassoonPrimary" panose="020B0500000000000000" pitchFamily="34" charset="0"/>
                        </a:rPr>
                        <a:t>Favourite</a:t>
                      </a:r>
                      <a:r>
                        <a:rPr lang="en-GB" b="0" baseline="0" dirty="0" smtClean="0">
                          <a:solidFill>
                            <a:schemeClr val="tx1"/>
                          </a:solidFill>
                          <a:latin typeface="SassoonPrimary" panose="020B0500000000000000" pitchFamily="34" charset="0"/>
                        </a:rPr>
                        <a:t> Colour</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96515">
                <a:tc>
                  <a:txBody>
                    <a:bodyPr/>
                    <a:lstStyle/>
                    <a:p>
                      <a:pPr algn="ctr"/>
                      <a:r>
                        <a:rPr lang="en-GB" b="0" dirty="0" smtClean="0">
                          <a:solidFill>
                            <a:schemeClr val="tx1"/>
                          </a:solidFill>
                          <a:latin typeface="SassoonPrimary" panose="020B0500000000000000" pitchFamily="34" charset="0"/>
                        </a:rPr>
                        <a:t>Favourite</a:t>
                      </a:r>
                      <a:r>
                        <a:rPr lang="en-GB" b="0" baseline="0" dirty="0" smtClean="0">
                          <a:solidFill>
                            <a:schemeClr val="tx1"/>
                          </a:solidFill>
                          <a:latin typeface="SassoonPrimary" panose="020B0500000000000000" pitchFamily="34" charset="0"/>
                        </a:rPr>
                        <a:t> Animal</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6515">
                <a:tc>
                  <a:txBody>
                    <a:bodyPr/>
                    <a:lstStyle/>
                    <a:p>
                      <a:pPr algn="ctr"/>
                      <a:r>
                        <a:rPr lang="en-GB" b="0" dirty="0" smtClean="0">
                          <a:solidFill>
                            <a:schemeClr val="tx1"/>
                          </a:solidFill>
                          <a:latin typeface="SassoonPrimary" panose="020B0500000000000000" pitchFamily="34" charset="0"/>
                        </a:rPr>
                        <a:t>If I could have a superpower, I’d….</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6515">
                <a:tc>
                  <a:txBody>
                    <a:bodyPr/>
                    <a:lstStyle/>
                    <a:p>
                      <a:pPr algn="ctr"/>
                      <a:r>
                        <a:rPr lang="en-GB" b="0" dirty="0" smtClean="0">
                          <a:solidFill>
                            <a:schemeClr val="tx1"/>
                          </a:solidFill>
                          <a:latin typeface="SassoonPrimary" panose="020B0500000000000000" pitchFamily="34" charset="0"/>
                        </a:rPr>
                        <a:t>Favourite</a:t>
                      </a:r>
                      <a:r>
                        <a:rPr lang="en-GB" b="0" baseline="0" dirty="0" smtClean="0">
                          <a:solidFill>
                            <a:schemeClr val="tx1"/>
                          </a:solidFill>
                          <a:latin typeface="SassoonPrimary" panose="020B0500000000000000" pitchFamily="34" charset="0"/>
                        </a:rPr>
                        <a:t> School Subject</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6515">
                <a:tc>
                  <a:txBody>
                    <a:bodyPr/>
                    <a:lstStyle/>
                    <a:p>
                      <a:pPr algn="ctr"/>
                      <a:r>
                        <a:rPr lang="en-GB" b="0" dirty="0" smtClean="0">
                          <a:solidFill>
                            <a:schemeClr val="tx1"/>
                          </a:solidFill>
                          <a:latin typeface="SassoonPrimary" panose="020B0500000000000000" pitchFamily="34" charset="0"/>
                        </a:rPr>
                        <a:t>Best</a:t>
                      </a:r>
                      <a:r>
                        <a:rPr lang="en-GB" b="0" baseline="0" dirty="0" smtClean="0">
                          <a:solidFill>
                            <a:schemeClr val="tx1"/>
                          </a:solidFill>
                          <a:latin typeface="SassoonPrimary" panose="020B0500000000000000" pitchFamily="34" charset="0"/>
                        </a:rPr>
                        <a:t> place I’ve ever been to…</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6515">
                <a:tc>
                  <a:txBody>
                    <a:bodyPr/>
                    <a:lstStyle/>
                    <a:p>
                      <a:pPr algn="ctr"/>
                      <a:r>
                        <a:rPr lang="en-GB" b="0" dirty="0" smtClean="0">
                          <a:solidFill>
                            <a:schemeClr val="tx1"/>
                          </a:solidFill>
                          <a:latin typeface="SassoonPrimary" panose="020B0500000000000000" pitchFamily="34" charset="0"/>
                        </a:rPr>
                        <a:t>Dream</a:t>
                      </a:r>
                      <a:r>
                        <a:rPr lang="en-GB" b="0" baseline="0" dirty="0" smtClean="0">
                          <a:solidFill>
                            <a:schemeClr val="tx1"/>
                          </a:solidFill>
                          <a:latin typeface="SassoonPrimary" panose="020B0500000000000000" pitchFamily="34" charset="0"/>
                        </a:rPr>
                        <a:t> country to visit…</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96515">
                <a:tc>
                  <a:txBody>
                    <a:bodyPr/>
                    <a:lstStyle/>
                    <a:p>
                      <a:pPr algn="ctr"/>
                      <a:r>
                        <a:rPr lang="en-GB" b="0" dirty="0" smtClean="0">
                          <a:solidFill>
                            <a:schemeClr val="tx1"/>
                          </a:solidFill>
                          <a:latin typeface="SassoonPrimary" panose="020B0500000000000000" pitchFamily="34" charset="0"/>
                        </a:rPr>
                        <a:t>If I could travel back in time, I’d go to…</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6515">
                <a:tc>
                  <a:txBody>
                    <a:bodyPr/>
                    <a:lstStyle/>
                    <a:p>
                      <a:pPr algn="ctr"/>
                      <a:r>
                        <a:rPr lang="en-GB" b="0" dirty="0" smtClean="0">
                          <a:solidFill>
                            <a:schemeClr val="tx1"/>
                          </a:solidFill>
                          <a:latin typeface="SassoonPrimary" panose="020B0500000000000000" pitchFamily="34" charset="0"/>
                        </a:rPr>
                        <a:t>My</a:t>
                      </a:r>
                      <a:r>
                        <a:rPr lang="en-GB" b="0" baseline="0" dirty="0" smtClean="0">
                          <a:solidFill>
                            <a:schemeClr val="tx1"/>
                          </a:solidFill>
                          <a:latin typeface="SassoonPrimary" panose="020B0500000000000000" pitchFamily="34" charset="0"/>
                        </a:rPr>
                        <a:t> dream job is…</a:t>
                      </a:r>
                      <a:endParaRPr lang="en-GB" b="0" dirty="0">
                        <a:solidFill>
                          <a:schemeClr val="tx1"/>
                        </a:solidFill>
                        <a:latin typeface="SassoonPrimary" panose="020B0500000000000000"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lang="en-GB" b="1" dirty="0">
                        <a:solidFill>
                          <a:schemeClr val="tx1"/>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81" y="1277565"/>
            <a:ext cx="3107648" cy="322218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0967" y="180205"/>
            <a:ext cx="906379" cy="90637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83918" flipV="1">
            <a:off x="495349" y="292185"/>
            <a:ext cx="1081004" cy="1080425"/>
          </a:xfrm>
          <a:prstGeom prst="rect">
            <a:avLst/>
          </a:prstGeom>
        </p:spPr>
      </p:pic>
    </p:spTree>
    <p:extLst>
      <p:ext uri="{BB962C8B-B14F-4D97-AF65-F5344CB8AC3E}">
        <p14:creationId xmlns:p14="http://schemas.microsoft.com/office/powerpoint/2010/main" val="1434338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3225" y="1102512"/>
            <a:ext cx="3429000" cy="5047536"/>
          </a:xfrm>
          <a:prstGeom prst="rect">
            <a:avLst/>
          </a:prstGeom>
        </p:spPr>
        <p:txBody>
          <a:bodyPr>
            <a:spAutoFit/>
          </a:bodyPr>
          <a:lstStyle/>
          <a:p>
            <a:pPr algn="ctr"/>
            <a:r>
              <a:rPr lang="en-GB" sz="1400" dirty="0" smtClean="0">
                <a:latin typeface="SassoonPrimary" panose="020B0500000000000000" pitchFamily="34" charset="0"/>
              </a:rPr>
              <a:t>Last </a:t>
            </a:r>
            <a:r>
              <a:rPr lang="en-GB" sz="1400" dirty="0">
                <a:latin typeface="SassoonPrimary" panose="020B0500000000000000" pitchFamily="34" charset="0"/>
              </a:rPr>
              <a:t>six hours of primary school</a:t>
            </a:r>
          </a:p>
          <a:p>
            <a:pPr algn="ctr"/>
            <a:r>
              <a:rPr lang="en-GB" sz="1400" dirty="0">
                <a:latin typeface="SassoonPrimary" panose="020B0500000000000000" pitchFamily="34" charset="0"/>
              </a:rPr>
              <a:t>Goodbye is getting near</a:t>
            </a:r>
          </a:p>
          <a:p>
            <a:pPr algn="ctr"/>
            <a:r>
              <a:rPr lang="en-GB" sz="1400" dirty="0">
                <a:latin typeface="SassoonPrimary" panose="020B0500000000000000" pitchFamily="34" charset="0"/>
              </a:rPr>
              <a:t>The sums and sentences all done</a:t>
            </a:r>
          </a:p>
          <a:p>
            <a:pPr algn="ctr"/>
            <a:r>
              <a:rPr lang="en-GB" sz="1400" dirty="0">
                <a:latin typeface="SassoonPrimary" panose="020B0500000000000000" pitchFamily="34" charset="0"/>
              </a:rPr>
              <a:t>The full stop day is here</a:t>
            </a:r>
          </a:p>
          <a:p>
            <a:pPr algn="ctr"/>
            <a:r>
              <a:rPr lang="en-GB" sz="1400" dirty="0">
                <a:latin typeface="SassoonPrimary" panose="020B0500000000000000" pitchFamily="34" charset="0"/>
              </a:rPr>
              <a:t> </a:t>
            </a:r>
            <a:endParaRPr lang="en-GB" sz="1400" dirty="0" smtClean="0">
              <a:latin typeface="SassoonPrimary" panose="020B0500000000000000" pitchFamily="34" charset="0"/>
            </a:endParaRP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Last four hours of primary school</a:t>
            </a:r>
          </a:p>
          <a:p>
            <a:pPr algn="ctr"/>
            <a:r>
              <a:rPr lang="en-GB" sz="1400" dirty="0">
                <a:latin typeface="SassoonPrimary" panose="020B0500000000000000" pitchFamily="34" charset="0"/>
              </a:rPr>
              <a:t>Surrounded by a class</a:t>
            </a:r>
          </a:p>
          <a:p>
            <a:pPr algn="ctr"/>
            <a:r>
              <a:rPr lang="en-GB" sz="1400" dirty="0">
                <a:latin typeface="SassoonPrimary" panose="020B0500000000000000" pitchFamily="34" charset="0"/>
              </a:rPr>
              <a:t>Who'll scatter soon and not return</a:t>
            </a:r>
          </a:p>
          <a:p>
            <a:pPr algn="ctr"/>
            <a:r>
              <a:rPr lang="en-GB" sz="1400" dirty="0">
                <a:latin typeface="SassoonPrimary" panose="020B0500000000000000" pitchFamily="34" charset="0"/>
              </a:rPr>
              <a:t>when summer’s days have passed</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Last two hours of primary school</a:t>
            </a:r>
          </a:p>
          <a:p>
            <a:pPr algn="ctr"/>
            <a:r>
              <a:rPr lang="en-GB" sz="1400" dirty="0">
                <a:latin typeface="SassoonPrimary" panose="020B0500000000000000" pitchFamily="34" charset="0"/>
              </a:rPr>
              <a:t>The clock hands blur and skid</a:t>
            </a:r>
          </a:p>
          <a:p>
            <a:pPr algn="ctr"/>
            <a:r>
              <a:rPr lang="en-GB" sz="1400" dirty="0">
                <a:latin typeface="SassoonPrimary" panose="020B0500000000000000" pitchFamily="34" charset="0"/>
              </a:rPr>
              <a:t>Signing shirts, remembering</a:t>
            </a:r>
          </a:p>
          <a:p>
            <a:pPr algn="ctr"/>
            <a:r>
              <a:rPr lang="en-GB" sz="1400" dirty="0">
                <a:latin typeface="SassoonPrimary" panose="020B0500000000000000" pitchFamily="34" charset="0"/>
              </a:rPr>
              <a:t>the coolest things we did</a:t>
            </a:r>
          </a:p>
          <a:p>
            <a:pPr algn="ctr"/>
            <a:r>
              <a:rPr lang="en-GB" sz="1400" dirty="0">
                <a:latin typeface="SassoonPrimary" panose="020B0500000000000000" pitchFamily="34" charset="0"/>
              </a:rPr>
              <a:t> </a:t>
            </a:r>
            <a:endParaRPr lang="en-GB" sz="1400" dirty="0" smtClean="0">
              <a:latin typeface="SassoonPrimary" panose="020B0500000000000000" pitchFamily="34" charset="0"/>
            </a:endParaRPr>
          </a:p>
          <a:p>
            <a:pPr algn="ctr"/>
            <a:endParaRPr lang="en-GB" sz="1400" dirty="0">
              <a:latin typeface="SassoonPrimary" panose="020B0500000000000000" pitchFamily="34" charset="0"/>
            </a:endParaRPr>
          </a:p>
          <a:p>
            <a:pPr algn="ctr"/>
            <a:r>
              <a:rPr lang="en-GB" sz="1400" dirty="0" smtClean="0">
                <a:latin typeface="SassoonPrimary" panose="020B0500000000000000" pitchFamily="34" charset="0"/>
              </a:rPr>
              <a:t>Last </a:t>
            </a:r>
            <a:r>
              <a:rPr lang="en-GB" sz="1400" dirty="0">
                <a:latin typeface="SassoonPrimary" panose="020B0500000000000000" pitchFamily="34" charset="0"/>
              </a:rPr>
              <a:t>half hour of primary school</a:t>
            </a:r>
          </a:p>
          <a:p>
            <a:pPr algn="ctr"/>
            <a:r>
              <a:rPr lang="en-GB" sz="1400" dirty="0">
                <a:latin typeface="SassoonPrimary" panose="020B0500000000000000" pitchFamily="34" charset="0"/>
              </a:rPr>
              <a:t>The </a:t>
            </a:r>
            <a:r>
              <a:rPr lang="en-GB" sz="1400" dirty="0" smtClean="0">
                <a:latin typeface="SassoonPrimary" panose="020B0500000000000000" pitchFamily="34" charset="0"/>
              </a:rPr>
              <a:t>final moments </a:t>
            </a:r>
            <a:r>
              <a:rPr lang="en-GB" sz="1400" dirty="0">
                <a:latin typeface="SassoonPrimary" panose="020B0500000000000000" pitchFamily="34" charset="0"/>
              </a:rPr>
              <a:t>we all dread</a:t>
            </a:r>
          </a:p>
          <a:p>
            <a:pPr algn="ctr"/>
            <a:r>
              <a:rPr lang="en-GB" sz="1400" dirty="0">
                <a:latin typeface="SassoonPrimary" panose="020B0500000000000000" pitchFamily="34" charset="0"/>
              </a:rPr>
              <a:t>We cannot sing - us Year Six kings</a:t>
            </a:r>
          </a:p>
          <a:p>
            <a:pPr algn="ctr"/>
            <a:r>
              <a:rPr lang="en-GB" sz="1400" dirty="0">
                <a:latin typeface="SassoonPrimary" panose="020B0500000000000000" pitchFamily="34" charset="0"/>
              </a:rPr>
              <a:t>The crown slips from our heads</a:t>
            </a:r>
          </a:p>
          <a:p>
            <a:pPr algn="ctr"/>
            <a:r>
              <a:rPr lang="en-GB" sz="1400" dirty="0">
                <a:latin typeface="SassoonPrimary" panose="020B0500000000000000" pitchFamily="34" charset="0"/>
              </a:rPr>
              <a:t> </a:t>
            </a:r>
          </a:p>
        </p:txBody>
      </p:sp>
      <p:sp>
        <p:nvSpPr>
          <p:cNvPr id="6" name="Rectangle 5"/>
          <p:cNvSpPr/>
          <p:nvPr/>
        </p:nvSpPr>
        <p:spPr>
          <a:xfrm>
            <a:off x="3238500" y="1063582"/>
            <a:ext cx="3429000" cy="6124754"/>
          </a:xfrm>
          <a:prstGeom prst="rect">
            <a:avLst/>
          </a:prstGeom>
        </p:spPr>
        <p:txBody>
          <a:bodyPr>
            <a:spAutoFit/>
          </a:bodyPr>
          <a:lstStyle/>
          <a:p>
            <a:pPr algn="ctr"/>
            <a:endParaRPr lang="en-GB" sz="1400" b="1" dirty="0">
              <a:latin typeface="SassoonPrimary" panose="020B0500000000000000" pitchFamily="34" charset="0"/>
            </a:endParaRP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Last five hours of primary school</a:t>
            </a:r>
          </a:p>
          <a:p>
            <a:pPr algn="ctr"/>
            <a:r>
              <a:rPr lang="en-GB" sz="1400" dirty="0">
                <a:latin typeface="SassoonPrimary" panose="020B0500000000000000" pitchFamily="34" charset="0"/>
              </a:rPr>
              <a:t>Where everything's before</a:t>
            </a:r>
          </a:p>
          <a:p>
            <a:pPr algn="ctr"/>
            <a:r>
              <a:rPr lang="en-GB" sz="1400" dirty="0">
                <a:latin typeface="SassoonPrimary" panose="020B0500000000000000" pitchFamily="34" charset="0"/>
              </a:rPr>
              <a:t>The aims and games and crazes</a:t>
            </a:r>
          </a:p>
          <a:p>
            <a:pPr algn="ctr"/>
            <a:r>
              <a:rPr lang="en-GB" sz="1400" dirty="0">
                <a:latin typeface="SassoonPrimary" panose="020B0500000000000000" pitchFamily="34" charset="0"/>
              </a:rPr>
              <a:t>no one’s crazy for no more</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Last three hours of primary school</a:t>
            </a:r>
          </a:p>
          <a:p>
            <a:pPr algn="ctr"/>
            <a:r>
              <a:rPr lang="en-GB" sz="1400" dirty="0">
                <a:latin typeface="SassoonPrimary" panose="020B0500000000000000" pitchFamily="34" charset="0"/>
              </a:rPr>
              <a:t>One final lunchtime play</a:t>
            </a:r>
          </a:p>
          <a:p>
            <a:pPr algn="ctr"/>
            <a:r>
              <a:rPr lang="en-GB" sz="1400" dirty="0">
                <a:latin typeface="SassoonPrimary" panose="020B0500000000000000" pitchFamily="34" charset="0"/>
              </a:rPr>
              <a:t>Instead of chasing friends we try</a:t>
            </a:r>
          </a:p>
          <a:p>
            <a:pPr algn="ctr"/>
            <a:r>
              <a:rPr lang="en-GB" sz="1400" dirty="0">
                <a:latin typeface="SassoonPrimary" panose="020B0500000000000000" pitchFamily="34" charset="0"/>
              </a:rPr>
              <a:t>to chase and catch the day</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Last one hour of primary school</a:t>
            </a:r>
          </a:p>
          <a:p>
            <a:pPr algn="ctr"/>
            <a:r>
              <a:rPr lang="en-GB" sz="1400" dirty="0">
                <a:latin typeface="SassoonPrimary" panose="020B0500000000000000" pitchFamily="34" charset="0"/>
              </a:rPr>
              <a:t>With </a:t>
            </a:r>
            <a:r>
              <a:rPr lang="en-GB" sz="1400" dirty="0" smtClean="0">
                <a:latin typeface="SassoonPrimary" panose="020B0500000000000000" pitchFamily="34" charset="0"/>
              </a:rPr>
              <a:t>Miss </a:t>
            </a:r>
            <a:r>
              <a:rPr lang="en-GB" sz="1400" dirty="0">
                <a:latin typeface="SassoonPrimary" panose="020B0500000000000000" pitchFamily="34" charset="0"/>
              </a:rPr>
              <a:t>who understood</a:t>
            </a:r>
          </a:p>
          <a:p>
            <a:pPr algn="ctr"/>
            <a:r>
              <a:rPr lang="en-GB" sz="1400" dirty="0">
                <a:latin typeface="SassoonPrimary" panose="020B0500000000000000" pitchFamily="34" charset="0"/>
              </a:rPr>
              <a:t>And helped me see I could achieve </a:t>
            </a:r>
          </a:p>
          <a:p>
            <a:pPr algn="ctr"/>
            <a:r>
              <a:rPr lang="en-GB" sz="1400" dirty="0">
                <a:latin typeface="SassoonPrimary" panose="020B0500000000000000" pitchFamily="34" charset="0"/>
              </a:rPr>
              <a:t>‘cos </a:t>
            </a:r>
            <a:r>
              <a:rPr lang="en-GB" sz="1400" dirty="0" smtClean="0">
                <a:latin typeface="SassoonPrimary" panose="020B0500000000000000" pitchFamily="34" charset="0"/>
              </a:rPr>
              <a:t>she </a:t>
            </a:r>
            <a:r>
              <a:rPr lang="en-GB" sz="1400" dirty="0">
                <a:latin typeface="SassoonPrimary" panose="020B0500000000000000" pitchFamily="34" charset="0"/>
              </a:rPr>
              <a:t>believed I could</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 </a:t>
            </a:r>
          </a:p>
          <a:p>
            <a:pPr algn="ctr"/>
            <a:r>
              <a:rPr lang="en-GB" sz="1400" dirty="0">
                <a:latin typeface="SassoonPrimary" panose="020B0500000000000000" pitchFamily="34" charset="0"/>
              </a:rPr>
              <a:t>Last ever second of primary school</a:t>
            </a:r>
          </a:p>
          <a:p>
            <a:pPr algn="ctr"/>
            <a:r>
              <a:rPr lang="en-GB" sz="1400" dirty="0">
                <a:latin typeface="SassoonPrimary" panose="020B0500000000000000" pitchFamily="34" charset="0"/>
              </a:rPr>
              <a:t>The full stop rings in our ears</a:t>
            </a:r>
          </a:p>
          <a:p>
            <a:pPr algn="ctr"/>
            <a:r>
              <a:rPr lang="en-GB" sz="1400" dirty="0">
                <a:latin typeface="SassoonPrimary" panose="020B0500000000000000" pitchFamily="34" charset="0"/>
              </a:rPr>
              <a:t>But a thousand chapters left to write</a:t>
            </a:r>
          </a:p>
          <a:p>
            <a:pPr algn="ctr"/>
            <a:r>
              <a:rPr lang="en-GB" sz="1400" dirty="0">
                <a:latin typeface="SassoonPrimary" panose="020B0500000000000000" pitchFamily="34" charset="0"/>
              </a:rPr>
              <a:t>We must vacate our childhood site</a:t>
            </a:r>
          </a:p>
          <a:p>
            <a:pPr algn="ctr"/>
            <a:r>
              <a:rPr lang="en-GB" sz="1400" dirty="0">
                <a:latin typeface="SassoonPrimary" panose="020B0500000000000000" pitchFamily="34" charset="0"/>
              </a:rPr>
              <a:t>For time moves on and time is right -</a:t>
            </a:r>
          </a:p>
          <a:p>
            <a:pPr algn="ctr"/>
            <a:r>
              <a:rPr lang="en-GB" sz="1400" dirty="0">
                <a:latin typeface="SassoonPrimary" panose="020B0500000000000000" pitchFamily="34" charset="0"/>
              </a:rPr>
              <a:t>To leave our wonder years</a:t>
            </a:r>
            <a:endParaRPr lang="en-GB" sz="1400" dirty="0">
              <a:effectLst/>
              <a:latin typeface="SassoonPrimary" panose="020B0500000000000000"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557" y="268245"/>
            <a:ext cx="3800475" cy="5429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0635" y="-15355"/>
            <a:ext cx="1180696" cy="118069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946" y="6338897"/>
            <a:ext cx="660587" cy="660587"/>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25471" b="23456"/>
          <a:stretch/>
        </p:blipFill>
        <p:spPr>
          <a:xfrm>
            <a:off x="3987218" y="1165341"/>
            <a:ext cx="769695" cy="393110"/>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7904" t="13995"/>
          <a:stretch/>
        </p:blipFill>
        <p:spPr>
          <a:xfrm>
            <a:off x="5141907" y="1034713"/>
            <a:ext cx="657089" cy="52373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1937" y="6351996"/>
            <a:ext cx="766151" cy="76615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79530" y="6099696"/>
            <a:ext cx="593558" cy="569495"/>
          </a:xfrm>
          <a:prstGeom prst="rect">
            <a:avLst/>
          </a:prstGeom>
        </p:spPr>
      </p:pic>
      <p:sp>
        <p:nvSpPr>
          <p:cNvPr id="12" name="Rectangle 11"/>
          <p:cNvSpPr/>
          <p:nvPr/>
        </p:nvSpPr>
        <p:spPr>
          <a:xfrm>
            <a:off x="514946" y="7290095"/>
            <a:ext cx="5939847" cy="23834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141392" y="7323552"/>
            <a:ext cx="4177694" cy="830997"/>
          </a:xfrm>
          <a:prstGeom prst="rect">
            <a:avLst/>
          </a:prstGeom>
          <a:noFill/>
        </p:spPr>
        <p:txBody>
          <a:bodyPr wrap="square" rtlCol="0">
            <a:spAutoFit/>
          </a:bodyPr>
          <a:lstStyle/>
          <a:p>
            <a:pPr algn="ctr"/>
            <a:r>
              <a:rPr lang="en-GB" sz="1600" dirty="0" smtClean="0"/>
              <a:t>Insert </a:t>
            </a:r>
          </a:p>
          <a:p>
            <a:pPr algn="ctr"/>
            <a:r>
              <a:rPr lang="en-GB" sz="1600" dirty="0" smtClean="0"/>
              <a:t>Class</a:t>
            </a:r>
          </a:p>
          <a:p>
            <a:pPr algn="ctr"/>
            <a:r>
              <a:rPr lang="en-GB" sz="1600" dirty="0" smtClean="0"/>
              <a:t>Photo</a:t>
            </a:r>
            <a:endParaRPr lang="en-GB" sz="1600" dirty="0"/>
          </a:p>
        </p:txBody>
      </p:sp>
    </p:spTree>
    <p:extLst>
      <p:ext uri="{BB962C8B-B14F-4D97-AF65-F5344CB8AC3E}">
        <p14:creationId xmlns:p14="http://schemas.microsoft.com/office/powerpoint/2010/main" val="3879592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6" y="325854"/>
            <a:ext cx="6249904" cy="471691"/>
          </a:xfrm>
          <a:prstGeom prst="rect">
            <a:avLst/>
          </a:prstGeom>
        </p:spPr>
      </p:pic>
      <p:sp>
        <p:nvSpPr>
          <p:cNvPr id="5" name="Rectangle 4"/>
          <p:cNvSpPr/>
          <p:nvPr/>
        </p:nvSpPr>
        <p:spPr>
          <a:xfrm>
            <a:off x="175883" y="1036604"/>
            <a:ext cx="6553200" cy="307777"/>
          </a:xfrm>
          <a:prstGeom prst="rect">
            <a:avLst/>
          </a:prstGeom>
        </p:spPr>
        <p:txBody>
          <a:bodyPr wrap="square">
            <a:spAutoFit/>
          </a:bodyPr>
          <a:lstStyle/>
          <a:p>
            <a:pPr algn="ctr"/>
            <a:r>
              <a:rPr lang="en-GB" sz="1400" dirty="0" smtClean="0">
                <a:latin typeface="SassoonPrimary" panose="020B0500000000000000" pitchFamily="34" charset="0"/>
              </a:rPr>
              <a:t>Who are the people you class as family and friends?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574656" y="4539627"/>
            <a:ext cx="2122926" cy="163476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05540" y="7324003"/>
            <a:ext cx="2261157" cy="166685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4553" y="1609098"/>
            <a:ext cx="1742415" cy="184923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331741" y="2950362"/>
            <a:ext cx="2241484" cy="162197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2466939" y="5732173"/>
            <a:ext cx="2147148" cy="174929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98076" y="7461064"/>
            <a:ext cx="2343573" cy="1613061"/>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5276" y="1609097"/>
            <a:ext cx="2014787" cy="215225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164134" y="4616821"/>
            <a:ext cx="2335394" cy="1623516"/>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3332" y="1014252"/>
            <a:ext cx="402204" cy="402204"/>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88361" y="8580956"/>
            <a:ext cx="1286192" cy="1286192"/>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30104" y="1037399"/>
            <a:ext cx="402204" cy="402204"/>
          </a:xfrm>
          <a:prstGeom prst="rect">
            <a:avLst/>
          </a:prstGeom>
        </p:spPr>
      </p:pic>
    </p:spTree>
    <p:extLst>
      <p:ext uri="{BB962C8B-B14F-4D97-AF65-F5344CB8AC3E}">
        <p14:creationId xmlns:p14="http://schemas.microsoft.com/office/powerpoint/2010/main" val="2016211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77238" y="231988"/>
            <a:ext cx="4931085" cy="626935"/>
          </a:xfrm>
          <a:prstGeom prst="rect">
            <a:avLst/>
          </a:prstGeom>
        </p:spPr>
      </p:pic>
      <p:sp>
        <p:nvSpPr>
          <p:cNvPr id="6" name="Rectangle 5"/>
          <p:cNvSpPr/>
          <p:nvPr/>
        </p:nvSpPr>
        <p:spPr>
          <a:xfrm>
            <a:off x="152398" y="923473"/>
            <a:ext cx="6553200" cy="738664"/>
          </a:xfrm>
          <a:prstGeom prst="rect">
            <a:avLst/>
          </a:prstGeom>
        </p:spPr>
        <p:txBody>
          <a:bodyPr wrap="square">
            <a:spAutoFit/>
          </a:bodyPr>
          <a:lstStyle/>
          <a:p>
            <a:pPr algn="ctr"/>
            <a:r>
              <a:rPr lang="en-GB" sz="1400" dirty="0" smtClean="0">
                <a:latin typeface="SassoonPrimary" panose="020B0500000000000000" pitchFamily="34" charset="0"/>
              </a:rPr>
              <a:t>Life is a journey! Think back through your time at </a:t>
            </a:r>
            <a:r>
              <a:rPr lang="en-GB" sz="1400" dirty="0" smtClean="0">
                <a:latin typeface="SassoonPrimary" panose="020B0500000000000000" pitchFamily="34" charset="0"/>
              </a:rPr>
              <a:t>primary school </a:t>
            </a:r>
            <a:r>
              <a:rPr lang="en-GB" sz="1400" dirty="0" smtClean="0">
                <a:latin typeface="SassoonPrimary" panose="020B0500000000000000" pitchFamily="34" charset="0"/>
              </a:rPr>
              <a:t>and </a:t>
            </a:r>
            <a:r>
              <a:rPr lang="en-GB" sz="1400" dirty="0" smtClean="0">
                <a:latin typeface="SassoonPrimary" panose="020B0500000000000000" pitchFamily="34" charset="0"/>
              </a:rPr>
              <a:t>write down your key memories or events that have shaped you to become the amazing person you are…</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573"/>
          <a:stretch/>
        </p:blipFill>
        <p:spPr>
          <a:xfrm>
            <a:off x="19838" y="3560323"/>
            <a:ext cx="6818321" cy="6345677"/>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921">
            <a:off x="281824" y="178703"/>
            <a:ext cx="1240914" cy="56677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1881" y="9180148"/>
            <a:ext cx="663717" cy="646338"/>
          </a:xfrm>
          <a:prstGeom prst="rect">
            <a:avLst/>
          </a:prstGeom>
        </p:spPr>
      </p:pic>
    </p:spTree>
    <p:extLst>
      <p:ext uri="{BB962C8B-B14F-4D97-AF65-F5344CB8AC3E}">
        <p14:creationId xmlns:p14="http://schemas.microsoft.com/office/powerpoint/2010/main" val="2592432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398" y="752166"/>
            <a:ext cx="6553200" cy="523220"/>
          </a:xfrm>
          <a:prstGeom prst="rect">
            <a:avLst/>
          </a:prstGeom>
        </p:spPr>
        <p:txBody>
          <a:bodyPr wrap="square">
            <a:spAutoFit/>
          </a:bodyPr>
          <a:lstStyle/>
          <a:p>
            <a:pPr algn="ctr"/>
            <a:r>
              <a:rPr lang="en-GB" sz="1400" dirty="0" smtClean="0">
                <a:latin typeface="SassoonPrimary" panose="020B0500000000000000" pitchFamily="34" charset="0"/>
              </a:rPr>
              <a:t>Here is a look back at each year of you primary school life. What stands out? What can you remember? Who did you meet and where did you visit?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10" y="218766"/>
            <a:ext cx="5667375" cy="53340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83918" flipH="1" flipV="1">
            <a:off x="2688180" y="1523939"/>
            <a:ext cx="986205" cy="890927"/>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817" y="1399079"/>
            <a:ext cx="2273855" cy="182676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130" y="3353326"/>
            <a:ext cx="2735901" cy="2197959"/>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172" y="7515322"/>
            <a:ext cx="2735901" cy="2197959"/>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182" y="5644841"/>
            <a:ext cx="2273855" cy="182676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8278" y="1375010"/>
            <a:ext cx="2735901" cy="2197959"/>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8278" y="5554176"/>
            <a:ext cx="2735901" cy="2197959"/>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1118" y="7852120"/>
            <a:ext cx="2273855" cy="1826762"/>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0048" y="3698653"/>
            <a:ext cx="2273855" cy="182676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flipV="1">
            <a:off x="5646085" y="3417698"/>
            <a:ext cx="647897" cy="585303"/>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24029" flipV="1">
            <a:off x="3233266" y="3695624"/>
            <a:ext cx="600219" cy="649148"/>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153459" flipV="1">
            <a:off x="255415" y="5194772"/>
            <a:ext cx="609173" cy="514699"/>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2140542" flipV="1">
            <a:off x="2647769" y="6309806"/>
            <a:ext cx="963259" cy="813872"/>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flipH="1" flipV="1">
            <a:off x="5613776" y="7708937"/>
            <a:ext cx="657622" cy="594088"/>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090986" flipH="1" flipV="1">
            <a:off x="2948241" y="9020775"/>
            <a:ext cx="705871" cy="564066"/>
          </a:xfrm>
          <a:prstGeom prst="rect">
            <a:avLst/>
          </a:prstGeom>
        </p:spPr>
      </p:pic>
      <p:sp>
        <p:nvSpPr>
          <p:cNvPr id="35" name="Rectangle 34"/>
          <p:cNvSpPr/>
          <p:nvPr/>
        </p:nvSpPr>
        <p:spPr>
          <a:xfrm>
            <a:off x="4044251" y="4069445"/>
            <a:ext cx="698717" cy="307777"/>
          </a:xfrm>
          <a:prstGeom prst="rect">
            <a:avLst/>
          </a:prstGeom>
        </p:spPr>
        <p:txBody>
          <a:bodyPr wrap="none">
            <a:spAutoFit/>
          </a:bodyPr>
          <a:lstStyle/>
          <a:p>
            <a:r>
              <a:rPr lang="en-GB" sz="1400" dirty="0" smtClean="0">
                <a:latin typeface="SassoonPrimary" panose="020B0500000000000000" pitchFamily="34" charset="0"/>
              </a:rPr>
              <a:t>Year 1</a:t>
            </a:r>
            <a:endParaRPr lang="en-GB" sz="1400" dirty="0"/>
          </a:p>
        </p:txBody>
      </p:sp>
      <p:sp>
        <p:nvSpPr>
          <p:cNvPr id="37" name="Rectangle 36"/>
          <p:cNvSpPr/>
          <p:nvPr/>
        </p:nvSpPr>
        <p:spPr>
          <a:xfrm>
            <a:off x="672084" y="1731992"/>
            <a:ext cx="837089" cy="307777"/>
          </a:xfrm>
          <a:prstGeom prst="rect">
            <a:avLst/>
          </a:prstGeom>
        </p:spPr>
        <p:txBody>
          <a:bodyPr wrap="none">
            <a:spAutoFit/>
          </a:bodyPr>
          <a:lstStyle/>
          <a:p>
            <a:r>
              <a:rPr lang="en-GB" sz="1400" dirty="0" smtClean="0">
                <a:latin typeface="SassoonPrimary" panose="020B0500000000000000" pitchFamily="34" charset="0"/>
              </a:rPr>
              <a:t>Nursery</a:t>
            </a:r>
            <a:endParaRPr lang="en-GB" sz="1400" dirty="0"/>
          </a:p>
        </p:txBody>
      </p:sp>
      <p:sp>
        <p:nvSpPr>
          <p:cNvPr id="40" name="Rectangle 39"/>
          <p:cNvSpPr/>
          <p:nvPr/>
        </p:nvSpPr>
        <p:spPr>
          <a:xfrm>
            <a:off x="4251488" y="1793825"/>
            <a:ext cx="982961" cy="307777"/>
          </a:xfrm>
          <a:prstGeom prst="rect">
            <a:avLst/>
          </a:prstGeom>
        </p:spPr>
        <p:txBody>
          <a:bodyPr wrap="none">
            <a:spAutoFit/>
          </a:bodyPr>
          <a:lstStyle/>
          <a:p>
            <a:r>
              <a:rPr lang="en-GB" sz="1400" dirty="0" smtClean="0">
                <a:latin typeface="SassoonPrimary" panose="020B0500000000000000" pitchFamily="34" charset="0"/>
              </a:rPr>
              <a:t>Reception</a:t>
            </a:r>
            <a:endParaRPr lang="en-GB" sz="1400" dirty="0"/>
          </a:p>
        </p:txBody>
      </p:sp>
      <p:sp>
        <p:nvSpPr>
          <p:cNvPr id="41" name="Rectangle 40"/>
          <p:cNvSpPr/>
          <p:nvPr/>
        </p:nvSpPr>
        <p:spPr>
          <a:xfrm>
            <a:off x="937445" y="3783802"/>
            <a:ext cx="698717" cy="307777"/>
          </a:xfrm>
          <a:prstGeom prst="rect">
            <a:avLst/>
          </a:prstGeom>
        </p:spPr>
        <p:txBody>
          <a:bodyPr wrap="none">
            <a:spAutoFit/>
          </a:bodyPr>
          <a:lstStyle/>
          <a:p>
            <a:r>
              <a:rPr lang="en-GB" sz="1400" dirty="0" smtClean="0">
                <a:latin typeface="SassoonPrimary" panose="020B0500000000000000" pitchFamily="34" charset="0"/>
              </a:rPr>
              <a:t>Year 2</a:t>
            </a:r>
            <a:endParaRPr lang="en-GB" sz="1400" dirty="0"/>
          </a:p>
        </p:txBody>
      </p:sp>
      <p:sp>
        <p:nvSpPr>
          <p:cNvPr id="42" name="Rectangle 41"/>
          <p:cNvSpPr/>
          <p:nvPr/>
        </p:nvSpPr>
        <p:spPr>
          <a:xfrm>
            <a:off x="501130" y="5985382"/>
            <a:ext cx="698717" cy="307777"/>
          </a:xfrm>
          <a:prstGeom prst="rect">
            <a:avLst/>
          </a:prstGeom>
        </p:spPr>
        <p:txBody>
          <a:bodyPr wrap="none">
            <a:spAutoFit/>
          </a:bodyPr>
          <a:lstStyle/>
          <a:p>
            <a:r>
              <a:rPr lang="en-GB" sz="1400" dirty="0" smtClean="0">
                <a:latin typeface="SassoonPrimary" panose="020B0500000000000000" pitchFamily="34" charset="0"/>
              </a:rPr>
              <a:t>Year 3</a:t>
            </a:r>
            <a:endParaRPr lang="en-GB" sz="1400" dirty="0"/>
          </a:p>
        </p:txBody>
      </p:sp>
      <p:sp>
        <p:nvSpPr>
          <p:cNvPr id="43" name="Rectangle 42"/>
          <p:cNvSpPr/>
          <p:nvPr/>
        </p:nvSpPr>
        <p:spPr>
          <a:xfrm>
            <a:off x="4251488" y="6000130"/>
            <a:ext cx="698717" cy="307777"/>
          </a:xfrm>
          <a:prstGeom prst="rect">
            <a:avLst/>
          </a:prstGeom>
        </p:spPr>
        <p:txBody>
          <a:bodyPr wrap="none">
            <a:spAutoFit/>
          </a:bodyPr>
          <a:lstStyle/>
          <a:p>
            <a:r>
              <a:rPr lang="en-GB" sz="1400" dirty="0" smtClean="0">
                <a:latin typeface="SassoonPrimary" panose="020B0500000000000000" pitchFamily="34" charset="0"/>
              </a:rPr>
              <a:t>Year 4</a:t>
            </a:r>
            <a:endParaRPr lang="en-GB" sz="1400" dirty="0"/>
          </a:p>
        </p:txBody>
      </p:sp>
      <p:sp>
        <p:nvSpPr>
          <p:cNvPr id="44" name="Rectangle 43"/>
          <p:cNvSpPr/>
          <p:nvPr/>
        </p:nvSpPr>
        <p:spPr>
          <a:xfrm>
            <a:off x="3902129" y="8198089"/>
            <a:ext cx="698717" cy="307777"/>
          </a:xfrm>
          <a:prstGeom prst="rect">
            <a:avLst/>
          </a:prstGeom>
        </p:spPr>
        <p:txBody>
          <a:bodyPr wrap="none">
            <a:spAutoFit/>
          </a:bodyPr>
          <a:lstStyle/>
          <a:p>
            <a:r>
              <a:rPr lang="en-GB" sz="1400" dirty="0" smtClean="0">
                <a:latin typeface="SassoonPrimary" panose="020B0500000000000000" pitchFamily="34" charset="0"/>
              </a:rPr>
              <a:t>Year 5</a:t>
            </a:r>
            <a:endParaRPr lang="en-GB" sz="1400" dirty="0"/>
          </a:p>
        </p:txBody>
      </p:sp>
      <p:sp>
        <p:nvSpPr>
          <p:cNvPr id="45" name="Rectangle 44"/>
          <p:cNvSpPr/>
          <p:nvPr/>
        </p:nvSpPr>
        <p:spPr>
          <a:xfrm>
            <a:off x="781027" y="7988865"/>
            <a:ext cx="698717" cy="307777"/>
          </a:xfrm>
          <a:prstGeom prst="rect">
            <a:avLst/>
          </a:prstGeom>
        </p:spPr>
        <p:txBody>
          <a:bodyPr wrap="none">
            <a:spAutoFit/>
          </a:bodyPr>
          <a:lstStyle/>
          <a:p>
            <a:r>
              <a:rPr lang="en-GB" sz="1400" dirty="0" smtClean="0">
                <a:latin typeface="SassoonPrimary" panose="020B0500000000000000" pitchFamily="34" charset="0"/>
              </a:rPr>
              <a:t>Year 6</a:t>
            </a:r>
            <a:endParaRPr lang="en-GB" sz="1400" dirty="0"/>
          </a:p>
        </p:txBody>
      </p:sp>
    </p:spTree>
    <p:extLst>
      <p:ext uri="{BB962C8B-B14F-4D97-AF65-F5344CB8AC3E}">
        <p14:creationId xmlns:p14="http://schemas.microsoft.com/office/powerpoint/2010/main" val="2614307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16" y="5186113"/>
            <a:ext cx="5181600" cy="552450"/>
          </a:xfrm>
          <a:prstGeom prst="rect">
            <a:avLst/>
          </a:prstGeom>
        </p:spPr>
      </p:pic>
      <p:sp>
        <p:nvSpPr>
          <p:cNvPr id="5" name="Rectangle 4"/>
          <p:cNvSpPr/>
          <p:nvPr/>
        </p:nvSpPr>
        <p:spPr>
          <a:xfrm>
            <a:off x="1453816" y="5846906"/>
            <a:ext cx="5124450" cy="738664"/>
          </a:xfrm>
          <a:prstGeom prst="rect">
            <a:avLst/>
          </a:prstGeom>
        </p:spPr>
        <p:txBody>
          <a:bodyPr wrap="square">
            <a:spAutoFit/>
          </a:bodyPr>
          <a:lstStyle/>
          <a:p>
            <a:pPr algn="ctr"/>
            <a:r>
              <a:rPr lang="en-GB" sz="1400" dirty="0" smtClean="0">
                <a:latin typeface="SassoonPrimary" panose="020B0500000000000000" pitchFamily="34" charset="0"/>
              </a:rPr>
              <a:t>What have you learnt at </a:t>
            </a:r>
            <a:r>
              <a:rPr lang="en-GB" sz="1400" dirty="0" smtClean="0">
                <a:latin typeface="SassoonPrimary" panose="020B0500000000000000" pitchFamily="34" charset="0"/>
              </a:rPr>
              <a:t>primary school that </a:t>
            </a:r>
            <a:r>
              <a:rPr lang="en-GB" sz="1400" dirty="0" smtClean="0">
                <a:latin typeface="SassoonPrimary" panose="020B0500000000000000" pitchFamily="34" charset="0"/>
              </a:rPr>
              <a:t>will prepare you for your future? Think about more than just curriculum lessons, what about lessons about life…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41" y="271463"/>
            <a:ext cx="6194759" cy="5351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1755" y="991066"/>
            <a:ext cx="1629545" cy="1629545"/>
          </a:xfrm>
          <a:prstGeom prst="rect">
            <a:avLst/>
          </a:prstGeom>
        </p:spPr>
      </p:pic>
      <p:sp>
        <p:nvSpPr>
          <p:cNvPr id="8" name="Rectangle 7"/>
          <p:cNvSpPr/>
          <p:nvPr/>
        </p:nvSpPr>
        <p:spPr>
          <a:xfrm>
            <a:off x="304800" y="991066"/>
            <a:ext cx="4656955" cy="523220"/>
          </a:xfrm>
          <a:prstGeom prst="rect">
            <a:avLst/>
          </a:prstGeom>
        </p:spPr>
        <p:txBody>
          <a:bodyPr wrap="square">
            <a:spAutoFit/>
          </a:bodyPr>
          <a:lstStyle/>
          <a:p>
            <a:pPr algn="ctr"/>
            <a:r>
              <a:rPr lang="en-GB" sz="1400" dirty="0" smtClean="0">
                <a:latin typeface="SassoonPrimary" panose="020B0500000000000000" pitchFamily="34" charset="0"/>
              </a:rPr>
              <a:t>What have been your biggest achievements at primary school? Who help you to achieve them?</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5846906"/>
            <a:ext cx="1260809" cy="1260809"/>
          </a:xfrm>
          <a:prstGeom prst="rect">
            <a:avLst/>
          </a:prstGeom>
        </p:spPr>
      </p:pic>
    </p:spTree>
    <p:extLst>
      <p:ext uri="{BB962C8B-B14F-4D97-AF65-F5344CB8AC3E}">
        <p14:creationId xmlns:p14="http://schemas.microsoft.com/office/powerpoint/2010/main" val="3708190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4590" y="841004"/>
            <a:ext cx="6553200" cy="307777"/>
          </a:xfrm>
          <a:prstGeom prst="rect">
            <a:avLst/>
          </a:prstGeom>
        </p:spPr>
        <p:txBody>
          <a:bodyPr wrap="square">
            <a:spAutoFit/>
          </a:bodyPr>
          <a:lstStyle/>
          <a:p>
            <a:pPr algn="ctr"/>
            <a:r>
              <a:rPr lang="en-GB" sz="1400" dirty="0" smtClean="0">
                <a:latin typeface="SassoonPrimary" panose="020B0500000000000000" pitchFamily="34" charset="0"/>
              </a:rPr>
              <a:t>What are some of your favourite memories of your years at primary school?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965" y="271462"/>
            <a:ext cx="2838450" cy="48577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9642" y="7696199"/>
            <a:ext cx="2691158" cy="194548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642" y="6802720"/>
            <a:ext cx="2894671" cy="310328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1038" y="1932809"/>
            <a:ext cx="1976461" cy="275234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16559">
            <a:off x="4012815" y="3984012"/>
            <a:ext cx="2691158" cy="225755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2836" y="1658003"/>
            <a:ext cx="1707964" cy="203733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8550" y="4809688"/>
            <a:ext cx="2584200" cy="1868495"/>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9075" y="5687657"/>
            <a:ext cx="2033054" cy="1924775"/>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56928" y="1457166"/>
            <a:ext cx="2119919" cy="2748184"/>
          </a:xfrm>
          <a:prstGeom prst="rect">
            <a:avLst/>
          </a:prstGeom>
        </p:spPr>
      </p:pic>
    </p:spTree>
    <p:extLst>
      <p:ext uri="{BB962C8B-B14F-4D97-AF65-F5344CB8AC3E}">
        <p14:creationId xmlns:p14="http://schemas.microsoft.com/office/powerpoint/2010/main" val="1109545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517" y="941354"/>
            <a:ext cx="6107735" cy="738664"/>
          </a:xfrm>
          <a:prstGeom prst="rect">
            <a:avLst/>
          </a:prstGeom>
        </p:spPr>
        <p:txBody>
          <a:bodyPr wrap="square">
            <a:spAutoFit/>
          </a:bodyPr>
          <a:lstStyle/>
          <a:p>
            <a:pPr algn="ctr"/>
            <a:r>
              <a:rPr lang="en-GB" sz="1400" dirty="0" smtClean="0">
                <a:latin typeface="SassoonPrimary" panose="020B0500000000000000" pitchFamily="34" charset="0"/>
              </a:rPr>
              <a:t>Which staff members do you want to remember forever and what will you remember about them? What did they teach you and how did they make you feel?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010" y="303287"/>
            <a:ext cx="4476750" cy="485775"/>
          </a:xfrm>
          <a:prstGeom prst="rect">
            <a:avLst/>
          </a:prstGeom>
        </p:spPr>
      </p:pic>
      <p:grpSp>
        <p:nvGrpSpPr>
          <p:cNvPr id="3" name="Group 2"/>
          <p:cNvGrpSpPr/>
          <p:nvPr/>
        </p:nvGrpSpPr>
        <p:grpSpPr>
          <a:xfrm>
            <a:off x="348767" y="1851360"/>
            <a:ext cx="6118367" cy="7727079"/>
            <a:chOff x="377683" y="1969371"/>
            <a:chExt cx="5895678" cy="7936629"/>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91792" y="2309146"/>
              <a:ext cx="2431183" cy="179219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064" y="2325299"/>
              <a:ext cx="2451463" cy="1739608"/>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25240" y="2345578"/>
              <a:ext cx="2451463" cy="1739608"/>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8188" y="5025616"/>
              <a:ext cx="2431183" cy="1792194"/>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61672" y="5070242"/>
              <a:ext cx="2431183" cy="1792194"/>
            </a:xfrm>
            <a:prstGeom prst="rect">
              <a:avLst/>
            </a:prstGeom>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091792" y="7794312"/>
              <a:ext cx="2431183" cy="1792194"/>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107945" y="5086396"/>
              <a:ext cx="2451463" cy="1739608"/>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0649" y="7756052"/>
              <a:ext cx="2451463" cy="1739608"/>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77825" y="7776331"/>
              <a:ext cx="2451463" cy="1739608"/>
            </a:xfrm>
            <a:prstGeom prst="rect">
              <a:avLst/>
            </a:prstGeom>
          </p:spPr>
        </p:pic>
      </p:grpSp>
    </p:spTree>
    <p:extLst>
      <p:ext uri="{BB962C8B-B14F-4D97-AF65-F5344CB8AC3E}">
        <p14:creationId xmlns:p14="http://schemas.microsoft.com/office/powerpoint/2010/main" val="2368051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7505" y="1344986"/>
            <a:ext cx="1247695" cy="909974"/>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615526" y="2802264"/>
            <a:ext cx="1210025" cy="909974"/>
          </a:xfrm>
          <a:prstGeom prst="rect">
            <a:avLst/>
          </a:prstGeom>
        </p:spPr>
      </p:pic>
      <p:pic>
        <p:nvPicPr>
          <p:cNvPr id="76" name="Picture 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87412" y="1355295"/>
            <a:ext cx="1320293" cy="909974"/>
          </a:xfrm>
          <a:prstGeom prst="rect">
            <a:avLst/>
          </a:prstGeom>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9848" y="1167170"/>
            <a:ext cx="857409" cy="1243315"/>
          </a:xfrm>
          <a:prstGeom prst="rect">
            <a:avLst/>
          </a:prstGeom>
        </p:spPr>
      </p:pic>
      <p:pic>
        <p:nvPicPr>
          <p:cNvPr id="81" name="Pictur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346950" y="1340508"/>
            <a:ext cx="1256650" cy="909974"/>
          </a:xfrm>
          <a:prstGeom prst="rect">
            <a:avLst/>
          </a:prstGeom>
        </p:spPr>
      </p:pic>
      <p:pic>
        <p:nvPicPr>
          <p:cNvPr id="82" name="Picture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238001" y="1348230"/>
            <a:ext cx="1303036" cy="909974"/>
          </a:xfrm>
          <a:prstGeom prst="rect">
            <a:avLst/>
          </a:prstGeom>
        </p:spPr>
      </p:pic>
      <p:pic>
        <p:nvPicPr>
          <p:cNvPr id="83" name="Picture 8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645664" y="2802264"/>
            <a:ext cx="1321146" cy="909974"/>
          </a:xfrm>
          <a:prstGeom prst="rect">
            <a:avLst/>
          </a:prstGeom>
        </p:spPr>
      </p:pic>
      <p:pic>
        <p:nvPicPr>
          <p:cNvPr id="87" name="Picture 8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37743" y="2802264"/>
            <a:ext cx="1210025" cy="909974"/>
          </a:xfrm>
          <a:prstGeom prst="rect">
            <a:avLst/>
          </a:prstGeom>
        </p:spPr>
      </p:pic>
      <p:pic>
        <p:nvPicPr>
          <p:cNvPr id="88" name="Picture 8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3712428" y="2795720"/>
            <a:ext cx="1308058" cy="909974"/>
          </a:xfrm>
          <a:prstGeom prst="rect">
            <a:avLst/>
          </a:prstGeom>
        </p:spPr>
      </p:pic>
      <p:pic>
        <p:nvPicPr>
          <p:cNvPr id="89" name="Picture 8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4756607" y="2832948"/>
            <a:ext cx="1340141" cy="909974"/>
          </a:xfrm>
          <a:prstGeom prst="rect">
            <a:avLst/>
          </a:prstGeom>
        </p:spPr>
      </p:pic>
      <p:pic>
        <p:nvPicPr>
          <p:cNvPr id="90" name="Picture 8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7505" y="4212110"/>
            <a:ext cx="1247695" cy="909974"/>
          </a:xfrm>
          <a:prstGeom prst="rect">
            <a:avLst/>
          </a:prstGeom>
        </p:spPr>
      </p:pic>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619385" y="5638138"/>
            <a:ext cx="1210025" cy="909974"/>
          </a:xfrm>
          <a:prstGeom prst="rect">
            <a:avLst/>
          </a:prstGeom>
        </p:spPr>
      </p:pic>
      <p:pic>
        <p:nvPicPr>
          <p:cNvPr id="92" name="Picture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87412" y="4222420"/>
            <a:ext cx="1320293" cy="909974"/>
          </a:xfrm>
          <a:prstGeom prst="rect">
            <a:avLst/>
          </a:prstGeom>
        </p:spPr>
      </p:pic>
      <p:pic>
        <p:nvPicPr>
          <p:cNvPr id="93" name="Picture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9848" y="4034295"/>
            <a:ext cx="857409" cy="1243315"/>
          </a:xfrm>
          <a:prstGeom prst="rect">
            <a:avLst/>
          </a:prstGeom>
        </p:spPr>
      </p:pic>
      <p:pic>
        <p:nvPicPr>
          <p:cNvPr id="94" name="Picture 9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346950" y="4207633"/>
            <a:ext cx="1256650" cy="909974"/>
          </a:xfrm>
          <a:prstGeom prst="rect">
            <a:avLst/>
          </a:prstGeom>
        </p:spPr>
      </p:pic>
      <p:pic>
        <p:nvPicPr>
          <p:cNvPr id="95" name="Picture 9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238001" y="4215355"/>
            <a:ext cx="1303036" cy="909974"/>
          </a:xfrm>
          <a:prstGeom prst="rect">
            <a:avLst/>
          </a:prstGeom>
        </p:spPr>
      </p:pic>
      <p:pic>
        <p:nvPicPr>
          <p:cNvPr id="96" name="Picture 9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649523" y="5638138"/>
            <a:ext cx="1321146" cy="909974"/>
          </a:xfrm>
          <a:prstGeom prst="rect">
            <a:avLst/>
          </a:prstGeom>
        </p:spPr>
      </p:pic>
      <p:pic>
        <p:nvPicPr>
          <p:cNvPr id="97" name="Picture 9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41602" y="5638138"/>
            <a:ext cx="1210025" cy="909974"/>
          </a:xfrm>
          <a:prstGeom prst="rect">
            <a:avLst/>
          </a:prstGeom>
        </p:spPr>
      </p:pic>
      <p:pic>
        <p:nvPicPr>
          <p:cNvPr id="98" name="Picture 9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3716287" y="5631593"/>
            <a:ext cx="1308058" cy="909974"/>
          </a:xfrm>
          <a:prstGeom prst="rect">
            <a:avLst/>
          </a:prstGeom>
        </p:spPr>
      </p:pic>
      <p:pic>
        <p:nvPicPr>
          <p:cNvPr id="99" name="Picture 9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4760466" y="5668822"/>
            <a:ext cx="1340141" cy="909974"/>
          </a:xfrm>
          <a:prstGeom prst="rect">
            <a:avLst/>
          </a:prstGeom>
        </p:spPr>
      </p:pic>
      <p:pic>
        <p:nvPicPr>
          <p:cNvPr id="100" name="Picture 9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7505" y="7086616"/>
            <a:ext cx="1247695" cy="909974"/>
          </a:xfrm>
          <a:prstGeom prst="rect">
            <a:avLst/>
          </a:prstGeom>
        </p:spPr>
      </p:pic>
      <p:pic>
        <p:nvPicPr>
          <p:cNvPr id="101" name="Picture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80591" y="4193275"/>
            <a:ext cx="1210025" cy="909974"/>
          </a:xfrm>
          <a:prstGeom prst="rect">
            <a:avLst/>
          </a:prstGeom>
        </p:spPr>
      </p:pic>
      <p:pic>
        <p:nvPicPr>
          <p:cNvPr id="102" name="Picture 1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087412" y="7096925"/>
            <a:ext cx="1320293" cy="909974"/>
          </a:xfrm>
          <a:prstGeom prst="rect">
            <a:avLst/>
          </a:prstGeom>
        </p:spPr>
      </p:pic>
      <p:pic>
        <p:nvPicPr>
          <p:cNvPr id="103" name="Picture 10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9848" y="6908800"/>
            <a:ext cx="857409" cy="1243315"/>
          </a:xfrm>
          <a:prstGeom prst="rect">
            <a:avLst/>
          </a:prstGeom>
        </p:spPr>
      </p:pic>
      <p:pic>
        <p:nvPicPr>
          <p:cNvPr id="104" name="Picture 10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346950" y="7082138"/>
            <a:ext cx="1256650" cy="909974"/>
          </a:xfrm>
          <a:prstGeom prst="rect">
            <a:avLst/>
          </a:prstGeom>
        </p:spPr>
      </p:pic>
      <p:pic>
        <p:nvPicPr>
          <p:cNvPr id="105" name="Picture 10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3238001" y="7089860"/>
            <a:ext cx="1303036" cy="909974"/>
          </a:xfrm>
          <a:prstGeom prst="rect">
            <a:avLst/>
          </a:prstGeom>
        </p:spPr>
      </p:pic>
      <p:pic>
        <p:nvPicPr>
          <p:cNvPr id="108" name="Picture 10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5449537" y="7075471"/>
            <a:ext cx="1308058" cy="909974"/>
          </a:xfrm>
          <a:prstGeom prst="rect">
            <a:avLst/>
          </a:prstGeom>
        </p:spPr>
      </p:pic>
      <p:pic>
        <p:nvPicPr>
          <p:cNvPr id="111" name="Picture 1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61756" y="1355295"/>
            <a:ext cx="1247695" cy="909974"/>
          </a:xfrm>
          <a:prstGeom prst="rect">
            <a:avLst/>
          </a:prstGeom>
        </p:spPr>
      </p:pic>
      <p:pic>
        <p:nvPicPr>
          <p:cNvPr id="112" name="Picture 1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93086" y="8474475"/>
            <a:ext cx="1210025" cy="909974"/>
          </a:xfrm>
          <a:prstGeom prst="rect">
            <a:avLst/>
          </a:prstGeom>
        </p:spPr>
      </p:pic>
      <p:pic>
        <p:nvPicPr>
          <p:cNvPr id="113" name="Picture 1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623224" y="8474475"/>
            <a:ext cx="1321146" cy="909974"/>
          </a:xfrm>
          <a:prstGeom prst="rect">
            <a:avLst/>
          </a:prstGeom>
        </p:spPr>
      </p:pic>
      <p:pic>
        <p:nvPicPr>
          <p:cNvPr id="114" name="Picture 1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15303" y="8474475"/>
            <a:ext cx="1210025" cy="909974"/>
          </a:xfrm>
          <a:prstGeom prst="rect">
            <a:avLst/>
          </a:prstGeom>
        </p:spPr>
      </p:pic>
      <p:pic>
        <p:nvPicPr>
          <p:cNvPr id="115" name="Picture 1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3689988" y="8467930"/>
            <a:ext cx="1308058" cy="909974"/>
          </a:xfrm>
          <a:prstGeom prst="rect">
            <a:avLst/>
          </a:prstGeom>
        </p:spPr>
      </p:pic>
      <p:pic>
        <p:nvPicPr>
          <p:cNvPr id="116" name="Picture 1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4734167" y="8505159"/>
            <a:ext cx="1340141" cy="909974"/>
          </a:xfrm>
          <a:prstGeom prst="rect">
            <a:avLst/>
          </a:prstGeom>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52729" y="361049"/>
            <a:ext cx="2570493" cy="466497"/>
          </a:xfrm>
          <a:prstGeom prst="rect">
            <a:avLst/>
          </a:prstGeom>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26677" y="30491"/>
            <a:ext cx="1150067" cy="1150067"/>
          </a:xfrm>
          <a:prstGeom prst="rect">
            <a:avLst/>
          </a:prstGeom>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13355" y="183633"/>
            <a:ext cx="832985" cy="883707"/>
          </a:xfrm>
          <a:prstGeom prst="rect">
            <a:avLst/>
          </a:prstGeom>
        </p:spPr>
      </p:pic>
    </p:spTree>
    <p:extLst>
      <p:ext uri="{BB962C8B-B14F-4D97-AF65-F5344CB8AC3E}">
        <p14:creationId xmlns:p14="http://schemas.microsoft.com/office/powerpoint/2010/main" val="1876463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1957</TotalTime>
  <Words>1149</Words>
  <Application>Microsoft Office PowerPoint</Application>
  <PresentationFormat>A4 Paper (210x297 mm)</PresentationFormat>
  <Paragraphs>267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SassoonPrimary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Eloise Marner</dc:creator>
  <cp:lastModifiedBy>K Cookson</cp:lastModifiedBy>
  <cp:revision>68</cp:revision>
  <dcterms:created xsi:type="dcterms:W3CDTF">2020-04-09T12:00:21Z</dcterms:created>
  <dcterms:modified xsi:type="dcterms:W3CDTF">2020-05-13T15:33:59Z</dcterms:modified>
</cp:coreProperties>
</file>