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60"/>
  </p:notesMasterIdLst>
  <p:handoutMasterIdLst>
    <p:handoutMasterId r:id="rId61"/>
  </p:handoutMasterIdLst>
  <p:sldIdLst>
    <p:sldId id="258" r:id="rId2"/>
    <p:sldId id="264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5" r:id="rId20"/>
    <p:sldId id="286" r:id="rId21"/>
    <p:sldId id="287" r:id="rId22"/>
    <p:sldId id="288" r:id="rId23"/>
    <p:sldId id="289" r:id="rId24"/>
    <p:sldId id="290" r:id="rId25"/>
    <p:sldId id="292" r:id="rId26"/>
    <p:sldId id="291" r:id="rId27"/>
    <p:sldId id="293" r:id="rId28"/>
    <p:sldId id="294" r:id="rId29"/>
    <p:sldId id="295" r:id="rId30"/>
    <p:sldId id="296" r:id="rId31"/>
    <p:sldId id="297" r:id="rId32"/>
    <p:sldId id="298" r:id="rId33"/>
    <p:sldId id="299" r:id="rId34"/>
    <p:sldId id="300" r:id="rId35"/>
    <p:sldId id="301" r:id="rId36"/>
    <p:sldId id="302" r:id="rId37"/>
    <p:sldId id="304" r:id="rId38"/>
    <p:sldId id="303" r:id="rId39"/>
    <p:sldId id="305" r:id="rId40"/>
    <p:sldId id="306" r:id="rId41"/>
    <p:sldId id="307" r:id="rId42"/>
    <p:sldId id="308" r:id="rId43"/>
    <p:sldId id="309" r:id="rId44"/>
    <p:sldId id="310" r:id="rId45"/>
    <p:sldId id="311" r:id="rId46"/>
    <p:sldId id="312" r:id="rId47"/>
    <p:sldId id="313" r:id="rId48"/>
    <p:sldId id="314" r:id="rId49"/>
    <p:sldId id="321" r:id="rId50"/>
    <p:sldId id="322" r:id="rId51"/>
    <p:sldId id="323" r:id="rId52"/>
    <p:sldId id="315" r:id="rId53"/>
    <p:sldId id="316" r:id="rId54"/>
    <p:sldId id="317" r:id="rId55"/>
    <p:sldId id="318" r:id="rId56"/>
    <p:sldId id="319" r:id="rId57"/>
    <p:sldId id="320" r:id="rId58"/>
    <p:sldId id="267" r:id="rId5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62"/>
      <p:bold r:id="rId63"/>
      <p:italic r:id="rId64"/>
      <p:boldItalic r:id="rId65"/>
    </p:embeddedFont>
    <p:embeddedFont>
      <p:font typeface="Twinkl" pitchFamily="2" charset="0"/>
      <p:regular r:id="rId66"/>
      <p:bold r:id="rId67"/>
    </p:embeddedFont>
    <p:embeddedFont>
      <p:font typeface="Twinkl SemiBold" pitchFamily="2" charset="0"/>
      <p:bold r:id="rId68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40">
          <p15:clr>
            <a:srgbClr val="A4A3A4"/>
          </p15:clr>
        </p15:guide>
        <p15:guide id="2" orient="horz" pos="3974">
          <p15:clr>
            <a:srgbClr val="A4A3A4"/>
          </p15:clr>
        </p15:guide>
        <p15:guide id="3" orient="horz" pos="346">
          <p15:clr>
            <a:srgbClr val="A4A3A4"/>
          </p15:clr>
        </p15:guide>
        <p15:guide id="4" pos="476">
          <p15:clr>
            <a:srgbClr val="A4A3A4"/>
          </p15:clr>
        </p15:guide>
        <p15:guide id="5" orient="horz" pos="482">
          <p15:clr>
            <a:srgbClr val="A4A3A4"/>
          </p15:clr>
        </p15:guide>
        <p15:guide id="6" orient="horz" pos="3838">
          <p15:clr>
            <a:srgbClr val="A4A3A4"/>
          </p15:clr>
        </p15:guide>
        <p15:guide id="7" pos="5284">
          <p15:clr>
            <a:srgbClr val="A4A3A4"/>
          </p15:clr>
        </p15:guide>
        <p15:guide id="8" pos="54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0000"/>
    <a:srgbClr val="DE1E5A"/>
    <a:srgbClr val="18A0DB"/>
    <a:srgbClr val="BC0105"/>
    <a:srgbClr val="4DB1E3"/>
    <a:srgbClr val="80C1EB"/>
    <a:srgbClr val="ACDDF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96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102" y="192"/>
      </p:cViewPr>
      <p:guideLst>
        <p:guide pos="340"/>
        <p:guide orient="horz" pos="3974"/>
        <p:guide orient="horz" pos="346"/>
        <p:guide pos="476"/>
        <p:guide orient="horz" pos="482"/>
        <p:guide orient="horz" pos="3838"/>
        <p:guide pos="5284"/>
        <p:guide pos="542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2.fntdata"/><Relationship Id="rId68" Type="http://schemas.openxmlformats.org/officeDocument/2006/relationships/font" Target="fonts/font7.fntdata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5.fntdata"/><Relationship Id="rId5" Type="http://schemas.openxmlformats.org/officeDocument/2006/relationships/slide" Target="slides/slide4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3.fntdata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1.fntdata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85026C2-499B-4325-9233-EC5857B71B2B}" type="datetimeFigureOut">
              <a:rPr lang="en-GB"/>
              <a:pPr>
                <a:defRPr/>
              </a:pPr>
              <a:t>07/05/2020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5B9A717-1233-4942-8390-918664BB77D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84721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011702D-35E7-4ED0-AEFE-DD38A152CAAB}" type="datetimeFigureOut">
              <a:rPr lang="en-GB"/>
              <a:pPr>
                <a:defRPr/>
              </a:pPr>
              <a:t>07/05/2020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78F179C-F779-4BC5-9278-84670FB7032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90292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4617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3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734050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8627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8760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4" name="Rounded Rectangle 3"/>
          <p:cNvSpPr/>
          <p:nvPr userDrawn="1"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5" name="Title 1"/>
          <p:cNvSpPr txBox="1">
            <a:spLocks/>
          </p:cNvSpPr>
          <p:nvPr userDrawn="1"/>
        </p:nvSpPr>
        <p:spPr>
          <a:xfrm>
            <a:off x="628650" y="30718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628650" y="7350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7" name="Content Placeholder 15"/>
          <p:cNvSpPr txBox="1">
            <a:spLocks/>
          </p:cNvSpPr>
          <p:nvPr userDrawn="1"/>
        </p:nvSpPr>
        <p:spPr>
          <a:xfrm>
            <a:off x="628650" y="3467100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lIns="180000" tIns="252000" rIns="252000" bIns="18000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2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Sub statement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76758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6746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image" Target="../media/image28.png"/><Relationship Id="rId9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5"/>
          <p:cNvSpPr>
            <a:spLocks/>
          </p:cNvSpPr>
          <p:nvPr/>
        </p:nvSpPr>
        <p:spPr bwMode="auto">
          <a:xfrm>
            <a:off x="755650" y="555625"/>
            <a:ext cx="76327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tx1"/>
                </a:solidFill>
              </a:rPr>
              <a:t>Order Numbers up to 1000</a:t>
            </a:r>
          </a:p>
        </p:txBody>
      </p:sp>
      <p:sp>
        <p:nvSpPr>
          <p:cNvPr id="17411" name="Rectangle 6"/>
          <p:cNvSpPr>
            <a:spLocks/>
          </p:cNvSpPr>
          <p:nvPr/>
        </p:nvSpPr>
        <p:spPr bwMode="auto">
          <a:xfrm>
            <a:off x="755650" y="1193800"/>
            <a:ext cx="76327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Order these numbers from smallest to largest.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What is the best way to start ordering numbers? </a:t>
            </a: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1173163" y="2392363"/>
            <a:ext cx="6797675" cy="2784475"/>
            <a:chOff x="1173664" y="2389199"/>
            <a:chExt cx="6796671" cy="2784518"/>
          </a:xfrm>
        </p:grpSpPr>
        <p:sp>
          <p:nvSpPr>
            <p:cNvPr id="8" name="Oval 7"/>
            <p:cNvSpPr/>
            <p:nvPr/>
          </p:nvSpPr>
          <p:spPr>
            <a:xfrm>
              <a:off x="1173664" y="2389199"/>
              <a:ext cx="1165053" cy="116524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800" b="1" dirty="0"/>
                <a:t>654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3425993" y="2389199"/>
              <a:ext cx="1165053" cy="116524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800" b="1" dirty="0"/>
                <a:t>650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5678324" y="2389199"/>
              <a:ext cx="1165053" cy="116524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800" b="1" dirty="0"/>
                <a:t>605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2300623" y="4008474"/>
              <a:ext cx="1165053" cy="1165243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800" b="1" dirty="0"/>
                <a:t>546</a:t>
              </a:r>
            </a:p>
          </p:txBody>
        </p:sp>
        <p:sp>
          <p:nvSpPr>
            <p:cNvPr id="16" name="Oval 15"/>
            <p:cNvSpPr/>
            <p:nvPr/>
          </p:nvSpPr>
          <p:spPr>
            <a:xfrm>
              <a:off x="4552952" y="4008474"/>
              <a:ext cx="1165053" cy="1165243"/>
            </a:xfrm>
            <a:prstGeom prst="ellipse">
              <a:avLst/>
            </a:prstGeom>
            <a:solidFill>
              <a:srgbClr val="EE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800" b="1" dirty="0"/>
                <a:t>506</a:t>
              </a:r>
            </a:p>
          </p:txBody>
        </p:sp>
        <p:sp>
          <p:nvSpPr>
            <p:cNvPr id="17" name="Oval 16"/>
            <p:cNvSpPr/>
            <p:nvPr/>
          </p:nvSpPr>
          <p:spPr>
            <a:xfrm>
              <a:off x="6805282" y="4008474"/>
              <a:ext cx="1165053" cy="116524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800" b="1" dirty="0"/>
                <a:t>641</a:t>
              </a:r>
            </a:p>
          </p:txBody>
        </p:sp>
      </p:grpSp>
      <p:grpSp>
        <p:nvGrpSpPr>
          <p:cNvPr id="24" name="Group 23"/>
          <p:cNvGrpSpPr>
            <a:grpSpLocks/>
          </p:cNvGrpSpPr>
          <p:nvPr/>
        </p:nvGrpSpPr>
        <p:grpSpPr bwMode="auto">
          <a:xfrm>
            <a:off x="755650" y="2974975"/>
            <a:ext cx="7632700" cy="1165225"/>
            <a:chOff x="755650" y="5111112"/>
            <a:chExt cx="7632700" cy="1164885"/>
          </a:xfrm>
        </p:grpSpPr>
        <p:sp>
          <p:nvSpPr>
            <p:cNvPr id="18" name="Oval 17"/>
            <p:cNvSpPr/>
            <p:nvPr/>
          </p:nvSpPr>
          <p:spPr>
            <a:xfrm>
              <a:off x="755650" y="5111112"/>
              <a:ext cx="1165225" cy="1164885"/>
            </a:xfrm>
            <a:prstGeom prst="ellipse">
              <a:avLst/>
            </a:prstGeom>
            <a:solidFill>
              <a:srgbClr val="EE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800" b="1" dirty="0"/>
                <a:t>506</a:t>
              </a:r>
            </a:p>
          </p:txBody>
        </p:sp>
        <p:sp>
          <p:nvSpPr>
            <p:cNvPr id="19" name="Oval 18"/>
            <p:cNvSpPr/>
            <p:nvPr/>
          </p:nvSpPr>
          <p:spPr>
            <a:xfrm>
              <a:off x="2049463" y="5111112"/>
              <a:ext cx="1165225" cy="116488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800" b="1" dirty="0"/>
                <a:t>546</a:t>
              </a:r>
            </a:p>
          </p:txBody>
        </p:sp>
        <p:sp>
          <p:nvSpPr>
            <p:cNvPr id="20" name="Oval 19"/>
            <p:cNvSpPr/>
            <p:nvPr/>
          </p:nvSpPr>
          <p:spPr>
            <a:xfrm>
              <a:off x="3343275" y="5111112"/>
              <a:ext cx="1163638" cy="116488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800" b="1" dirty="0"/>
                <a:t>605</a:t>
              </a:r>
            </a:p>
          </p:txBody>
        </p:sp>
        <p:sp>
          <p:nvSpPr>
            <p:cNvPr id="21" name="Oval 20"/>
            <p:cNvSpPr/>
            <p:nvPr/>
          </p:nvSpPr>
          <p:spPr>
            <a:xfrm>
              <a:off x="4637088" y="5111112"/>
              <a:ext cx="1163637" cy="116488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800" b="1" dirty="0"/>
                <a:t>641</a:t>
              </a:r>
            </a:p>
          </p:txBody>
        </p:sp>
        <p:sp>
          <p:nvSpPr>
            <p:cNvPr id="22" name="Oval 21"/>
            <p:cNvSpPr/>
            <p:nvPr/>
          </p:nvSpPr>
          <p:spPr>
            <a:xfrm>
              <a:off x="5929313" y="5111112"/>
              <a:ext cx="1165225" cy="116488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800" b="1" dirty="0"/>
                <a:t>650</a:t>
              </a:r>
            </a:p>
          </p:txBody>
        </p:sp>
        <p:sp>
          <p:nvSpPr>
            <p:cNvPr id="23" name="Oval 22"/>
            <p:cNvSpPr/>
            <p:nvPr/>
          </p:nvSpPr>
          <p:spPr>
            <a:xfrm>
              <a:off x="7223125" y="5111112"/>
              <a:ext cx="1165225" cy="116488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800" b="1" dirty="0"/>
                <a:t>654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"/>
          <p:cNvSpPr>
            <a:spLocks/>
          </p:cNvSpPr>
          <p:nvPr/>
        </p:nvSpPr>
        <p:spPr bwMode="auto">
          <a:xfrm>
            <a:off x="755650" y="555625"/>
            <a:ext cx="76327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tx1"/>
                </a:solidFill>
              </a:rPr>
              <a:t>Order Numbers up to 1000</a:t>
            </a:r>
          </a:p>
        </p:txBody>
      </p:sp>
      <p:sp>
        <p:nvSpPr>
          <p:cNvPr id="18435" name="Rectangle 6"/>
          <p:cNvSpPr>
            <a:spLocks/>
          </p:cNvSpPr>
          <p:nvPr/>
        </p:nvSpPr>
        <p:spPr bwMode="auto">
          <a:xfrm>
            <a:off x="755650" y="1184275"/>
            <a:ext cx="7632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Order these numbers from largest to smallest.</a:t>
            </a:r>
          </a:p>
        </p:txBody>
      </p:sp>
      <p:grpSp>
        <p:nvGrpSpPr>
          <p:cNvPr id="47" name="Group 46"/>
          <p:cNvGrpSpPr>
            <a:grpSpLocks/>
          </p:cNvGrpSpPr>
          <p:nvPr/>
        </p:nvGrpSpPr>
        <p:grpSpPr bwMode="auto">
          <a:xfrm>
            <a:off x="1052513" y="2119313"/>
            <a:ext cx="7038975" cy="2325687"/>
            <a:chOff x="1051891" y="2118945"/>
            <a:chExt cx="7040218" cy="2326238"/>
          </a:xfrm>
        </p:grpSpPr>
        <p:sp>
          <p:nvSpPr>
            <p:cNvPr id="2" name="Rounded Rectangle 1"/>
            <p:cNvSpPr/>
            <p:nvPr/>
          </p:nvSpPr>
          <p:spPr>
            <a:xfrm>
              <a:off x="1051891" y="2118945"/>
              <a:ext cx="992362" cy="917792"/>
            </a:xfrm>
            <a:prstGeom prst="roundRect">
              <a:avLst>
                <a:gd name="adj" fmla="val 9790"/>
              </a:avLst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800" b="1" dirty="0"/>
                <a:t>809</a:t>
              </a: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3068372" y="2118945"/>
              <a:ext cx="992362" cy="917792"/>
            </a:xfrm>
            <a:prstGeom prst="roundRect">
              <a:avLst>
                <a:gd name="adj" fmla="val 979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800" b="1" dirty="0"/>
                <a:t>891</a:t>
              </a: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5083265" y="2118945"/>
              <a:ext cx="992363" cy="917792"/>
            </a:xfrm>
            <a:prstGeom prst="roundRect">
              <a:avLst>
                <a:gd name="adj" fmla="val 9790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800" b="1" dirty="0"/>
                <a:t>919</a:t>
              </a: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2060131" y="3527391"/>
              <a:ext cx="992363" cy="917792"/>
            </a:xfrm>
            <a:prstGeom prst="roundRect">
              <a:avLst>
                <a:gd name="adj" fmla="val 979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800" b="1" dirty="0"/>
                <a:t>899</a:t>
              </a: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4075025" y="3527391"/>
              <a:ext cx="993950" cy="917792"/>
            </a:xfrm>
            <a:prstGeom prst="roundRect">
              <a:avLst>
                <a:gd name="adj" fmla="val 979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800" b="1" dirty="0"/>
                <a:t>819</a:t>
              </a: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6091506" y="3527391"/>
              <a:ext cx="992362" cy="917792"/>
            </a:xfrm>
            <a:prstGeom prst="roundRect">
              <a:avLst>
                <a:gd name="adj" fmla="val 979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800" b="1" dirty="0"/>
                <a:t>599</a:t>
              </a: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7099746" y="2118945"/>
              <a:ext cx="992363" cy="917792"/>
            </a:xfrm>
            <a:prstGeom prst="roundRect">
              <a:avLst>
                <a:gd name="adj" fmla="val 979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800" b="1" dirty="0"/>
                <a:t>909</a:t>
              </a:r>
            </a:p>
          </p:txBody>
        </p:sp>
      </p:grpSp>
      <p:grpSp>
        <p:nvGrpSpPr>
          <p:cNvPr id="46" name="Group 45"/>
          <p:cNvGrpSpPr>
            <a:grpSpLocks/>
          </p:cNvGrpSpPr>
          <p:nvPr/>
        </p:nvGrpSpPr>
        <p:grpSpPr bwMode="auto">
          <a:xfrm>
            <a:off x="755650" y="3070225"/>
            <a:ext cx="7626350" cy="915988"/>
            <a:chOff x="755650" y="4850941"/>
            <a:chExt cx="7627022" cy="917028"/>
          </a:xfrm>
        </p:grpSpPr>
        <p:sp>
          <p:nvSpPr>
            <p:cNvPr id="39" name="Rounded Rectangle 38"/>
            <p:cNvSpPr/>
            <p:nvPr/>
          </p:nvSpPr>
          <p:spPr>
            <a:xfrm>
              <a:off x="755650" y="4850941"/>
              <a:ext cx="992275" cy="917028"/>
            </a:xfrm>
            <a:prstGeom prst="roundRect">
              <a:avLst>
                <a:gd name="adj" fmla="val 9790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800" b="1" dirty="0"/>
                <a:t>919</a:t>
              </a:r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1860647" y="4850941"/>
              <a:ext cx="993863" cy="917028"/>
            </a:xfrm>
            <a:prstGeom prst="roundRect">
              <a:avLst>
                <a:gd name="adj" fmla="val 979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800" b="1" dirty="0"/>
                <a:t>909</a:t>
              </a:r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2967233" y="4850941"/>
              <a:ext cx="992274" cy="917028"/>
            </a:xfrm>
            <a:prstGeom prst="roundRect">
              <a:avLst>
                <a:gd name="adj" fmla="val 979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800" b="1" dirty="0"/>
                <a:t>899</a:t>
              </a:r>
            </a:p>
          </p:txBody>
        </p:sp>
        <p:sp>
          <p:nvSpPr>
            <p:cNvPr id="42" name="Rounded Rectangle 41"/>
            <p:cNvSpPr/>
            <p:nvPr/>
          </p:nvSpPr>
          <p:spPr>
            <a:xfrm>
              <a:off x="4072230" y="4850941"/>
              <a:ext cx="993863" cy="917028"/>
            </a:xfrm>
            <a:prstGeom prst="roundRect">
              <a:avLst>
                <a:gd name="adj" fmla="val 979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800" b="1" dirty="0"/>
                <a:t>891</a:t>
              </a:r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5178815" y="4850941"/>
              <a:ext cx="992275" cy="917028"/>
            </a:xfrm>
            <a:prstGeom prst="roundRect">
              <a:avLst>
                <a:gd name="adj" fmla="val 979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800" b="1" dirty="0"/>
                <a:t>819</a:t>
              </a:r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6283812" y="4850941"/>
              <a:ext cx="993863" cy="917028"/>
            </a:xfrm>
            <a:prstGeom prst="roundRect">
              <a:avLst>
                <a:gd name="adj" fmla="val 9790"/>
              </a:avLst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800" b="1" dirty="0"/>
                <a:t>809</a:t>
              </a: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7390398" y="4850941"/>
              <a:ext cx="992274" cy="917028"/>
            </a:xfrm>
            <a:prstGeom prst="roundRect">
              <a:avLst>
                <a:gd name="adj" fmla="val 979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800" b="1" dirty="0"/>
                <a:t>599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5"/>
          <p:cNvSpPr>
            <a:spLocks/>
          </p:cNvSpPr>
          <p:nvPr/>
        </p:nvSpPr>
        <p:spPr bwMode="auto">
          <a:xfrm>
            <a:off x="755650" y="549275"/>
            <a:ext cx="7632700" cy="101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tx1"/>
                </a:solidFill>
              </a:rPr>
              <a:t>Order Numbers up to 1000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200">
                <a:solidFill>
                  <a:schemeClr val="tx1"/>
                </a:solidFill>
                <a:latin typeface="Twinkl SemiBold" pitchFamily="2" charset="0"/>
              </a:rPr>
              <a:t>Reasoning Challenge</a:t>
            </a:r>
          </a:p>
        </p:txBody>
      </p:sp>
      <p:sp>
        <p:nvSpPr>
          <p:cNvPr id="19459" name="Rectangle 6"/>
          <p:cNvSpPr>
            <a:spLocks/>
          </p:cNvSpPr>
          <p:nvPr/>
        </p:nvSpPr>
        <p:spPr bwMode="auto">
          <a:xfrm>
            <a:off x="755650" y="1477963"/>
            <a:ext cx="76327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These numbers have been ordered from largest to smallest. Explain what is wrong and why, then correct the mistakes.</a:t>
            </a:r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755650" y="2868613"/>
            <a:ext cx="7632700" cy="1090612"/>
            <a:chOff x="755650" y="2868602"/>
            <a:chExt cx="7632700" cy="1090386"/>
          </a:xfrm>
        </p:grpSpPr>
        <p:sp>
          <p:nvSpPr>
            <p:cNvPr id="5" name="Diamond 4"/>
            <p:cNvSpPr/>
            <p:nvPr/>
          </p:nvSpPr>
          <p:spPr>
            <a:xfrm>
              <a:off x="755650" y="2868602"/>
              <a:ext cx="1090613" cy="1090386"/>
            </a:xfrm>
            <a:prstGeom prst="diamond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/>
                <a:t>1000</a:t>
              </a:r>
            </a:p>
          </p:txBody>
        </p:sp>
        <p:sp>
          <p:nvSpPr>
            <p:cNvPr id="34" name="Diamond 33"/>
            <p:cNvSpPr/>
            <p:nvPr/>
          </p:nvSpPr>
          <p:spPr>
            <a:xfrm>
              <a:off x="1846263" y="2868602"/>
              <a:ext cx="1090612" cy="1090386"/>
            </a:xfrm>
            <a:prstGeom prst="diamond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/>
                <a:t>700</a:t>
              </a:r>
            </a:p>
          </p:txBody>
        </p:sp>
        <p:sp>
          <p:nvSpPr>
            <p:cNvPr id="35" name="Diamond 34"/>
            <p:cNvSpPr/>
            <p:nvPr/>
          </p:nvSpPr>
          <p:spPr>
            <a:xfrm>
              <a:off x="2936875" y="2868602"/>
              <a:ext cx="1090613" cy="1090386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/>
                <a:t>801</a:t>
              </a:r>
            </a:p>
          </p:txBody>
        </p:sp>
        <p:sp>
          <p:nvSpPr>
            <p:cNvPr id="36" name="Diamond 35"/>
            <p:cNvSpPr/>
            <p:nvPr/>
          </p:nvSpPr>
          <p:spPr>
            <a:xfrm>
              <a:off x="4027488" y="2868602"/>
              <a:ext cx="1089025" cy="1090386"/>
            </a:xfrm>
            <a:prstGeom prst="diamond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/>
                <a:t>780</a:t>
              </a:r>
            </a:p>
          </p:txBody>
        </p:sp>
        <p:sp>
          <p:nvSpPr>
            <p:cNvPr id="37" name="Diamond 36"/>
            <p:cNvSpPr/>
            <p:nvPr/>
          </p:nvSpPr>
          <p:spPr>
            <a:xfrm>
              <a:off x="5116513" y="2868602"/>
              <a:ext cx="1090612" cy="1090386"/>
            </a:xfrm>
            <a:prstGeom prst="diamond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/>
                <a:t>807</a:t>
              </a:r>
            </a:p>
          </p:txBody>
        </p:sp>
        <p:sp>
          <p:nvSpPr>
            <p:cNvPr id="38" name="Diamond 37"/>
            <p:cNvSpPr/>
            <p:nvPr/>
          </p:nvSpPr>
          <p:spPr>
            <a:xfrm>
              <a:off x="6207125" y="2868602"/>
              <a:ext cx="1090613" cy="1090386"/>
            </a:xfrm>
            <a:prstGeom prst="diamond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/>
                <a:t>999</a:t>
              </a:r>
            </a:p>
          </p:txBody>
        </p:sp>
        <p:sp>
          <p:nvSpPr>
            <p:cNvPr id="48" name="Diamond 47"/>
            <p:cNvSpPr/>
            <p:nvPr/>
          </p:nvSpPr>
          <p:spPr>
            <a:xfrm>
              <a:off x="7297738" y="2868602"/>
              <a:ext cx="1090612" cy="1090386"/>
            </a:xfrm>
            <a:prstGeom prst="diamond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/>
                <a:t>708</a:t>
              </a:r>
            </a:p>
          </p:txBody>
        </p:sp>
      </p:grp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755650" y="2868613"/>
            <a:ext cx="7632700" cy="1090612"/>
            <a:chOff x="755650" y="4529237"/>
            <a:chExt cx="7632700" cy="1090386"/>
          </a:xfrm>
        </p:grpSpPr>
        <p:sp>
          <p:nvSpPr>
            <p:cNvPr id="52" name="Diamond 51"/>
            <p:cNvSpPr/>
            <p:nvPr/>
          </p:nvSpPr>
          <p:spPr>
            <a:xfrm>
              <a:off x="755650" y="4529237"/>
              <a:ext cx="1090613" cy="1090386"/>
            </a:xfrm>
            <a:prstGeom prst="diamond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/>
                <a:t>1000</a:t>
              </a:r>
            </a:p>
          </p:txBody>
        </p:sp>
        <p:sp>
          <p:nvSpPr>
            <p:cNvPr id="53" name="Diamond 52"/>
            <p:cNvSpPr/>
            <p:nvPr/>
          </p:nvSpPr>
          <p:spPr>
            <a:xfrm>
              <a:off x="7297738" y="4529237"/>
              <a:ext cx="1090612" cy="1090386"/>
            </a:xfrm>
            <a:prstGeom prst="diamond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/>
                <a:t>700</a:t>
              </a:r>
            </a:p>
          </p:txBody>
        </p:sp>
        <p:sp>
          <p:nvSpPr>
            <p:cNvPr id="54" name="Diamond 53"/>
            <p:cNvSpPr/>
            <p:nvPr/>
          </p:nvSpPr>
          <p:spPr>
            <a:xfrm>
              <a:off x="4027488" y="4529237"/>
              <a:ext cx="1089025" cy="1090386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/>
                <a:t>801</a:t>
              </a:r>
            </a:p>
          </p:txBody>
        </p:sp>
        <p:sp>
          <p:nvSpPr>
            <p:cNvPr id="55" name="Diamond 54"/>
            <p:cNvSpPr/>
            <p:nvPr/>
          </p:nvSpPr>
          <p:spPr>
            <a:xfrm>
              <a:off x="5116513" y="4529237"/>
              <a:ext cx="1090612" cy="1090386"/>
            </a:xfrm>
            <a:prstGeom prst="diamond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/>
                <a:t>780</a:t>
              </a:r>
            </a:p>
          </p:txBody>
        </p:sp>
        <p:sp>
          <p:nvSpPr>
            <p:cNvPr id="56" name="Diamond 55"/>
            <p:cNvSpPr/>
            <p:nvPr/>
          </p:nvSpPr>
          <p:spPr>
            <a:xfrm>
              <a:off x="2936875" y="4529237"/>
              <a:ext cx="1090613" cy="1090386"/>
            </a:xfrm>
            <a:prstGeom prst="diamond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/>
                <a:t>807</a:t>
              </a:r>
            </a:p>
          </p:txBody>
        </p:sp>
        <p:sp>
          <p:nvSpPr>
            <p:cNvPr id="57" name="Diamond 56"/>
            <p:cNvSpPr/>
            <p:nvPr/>
          </p:nvSpPr>
          <p:spPr>
            <a:xfrm>
              <a:off x="1846263" y="4529237"/>
              <a:ext cx="1090612" cy="1090386"/>
            </a:xfrm>
            <a:prstGeom prst="diamond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/>
                <a:t>999</a:t>
              </a:r>
            </a:p>
          </p:txBody>
        </p:sp>
        <p:sp>
          <p:nvSpPr>
            <p:cNvPr id="58" name="Diamond 57"/>
            <p:cNvSpPr/>
            <p:nvPr/>
          </p:nvSpPr>
          <p:spPr>
            <a:xfrm>
              <a:off x="6207125" y="4529237"/>
              <a:ext cx="1090613" cy="1090386"/>
            </a:xfrm>
            <a:prstGeom prst="diamond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/>
                <a:t>708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5"/>
          <p:cNvSpPr>
            <a:spLocks/>
          </p:cNvSpPr>
          <p:nvPr/>
        </p:nvSpPr>
        <p:spPr bwMode="auto">
          <a:xfrm>
            <a:off x="755650" y="671513"/>
            <a:ext cx="7632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tx1"/>
                </a:solidFill>
              </a:rPr>
              <a:t>Identify Numbers Using Base 10</a:t>
            </a:r>
            <a:endParaRPr lang="en-GB" altLang="en-US" sz="2200">
              <a:solidFill>
                <a:schemeClr val="tx1"/>
              </a:solidFill>
              <a:latin typeface="Twinkl SemiBold" pitchFamily="2" charset="0"/>
            </a:endParaRP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1192213" y="2071688"/>
            <a:ext cx="6759575" cy="2714625"/>
            <a:chOff x="669997" y="2425110"/>
            <a:chExt cx="7213492" cy="2897385"/>
          </a:xfrm>
        </p:grpSpPr>
        <p:pic>
          <p:nvPicPr>
            <p:cNvPr id="20486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7083" y="2700164"/>
              <a:ext cx="357196" cy="2622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7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0580" y="2425111"/>
              <a:ext cx="2622909" cy="2622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8" name="Picture 2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9949" y="2425110"/>
              <a:ext cx="357196" cy="2622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9" name="Picture 2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2813" y="2700164"/>
              <a:ext cx="357196" cy="2622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0" name="Picture 2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5677" y="2425110"/>
              <a:ext cx="357196" cy="2622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1" name="Picture 2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8541" y="2700164"/>
              <a:ext cx="357196" cy="2622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2" name="Picture 2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1405" y="2425110"/>
              <a:ext cx="357196" cy="2622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3" name="Picture 2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4269" y="2700164"/>
              <a:ext cx="357196" cy="2622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4" name="Picture 2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7133" y="2425110"/>
              <a:ext cx="357196" cy="2622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5" name="Picture 2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997" y="2700164"/>
              <a:ext cx="357196" cy="2622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Oval 19"/>
          <p:cNvSpPr/>
          <p:nvPr/>
        </p:nvSpPr>
        <p:spPr>
          <a:xfrm>
            <a:off x="3568700" y="2425700"/>
            <a:ext cx="2006600" cy="20066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b="1" dirty="0"/>
              <a:t>190</a:t>
            </a:r>
          </a:p>
        </p:txBody>
      </p:sp>
      <p:sp>
        <p:nvSpPr>
          <p:cNvPr id="8" name="Show Answer"/>
          <p:cNvSpPr/>
          <p:nvPr/>
        </p:nvSpPr>
        <p:spPr>
          <a:xfrm>
            <a:off x="6600825" y="5454650"/>
            <a:ext cx="1787525" cy="638175"/>
          </a:xfrm>
          <a:prstGeom prst="rect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/>
              <a:t>Click here for the answer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5"/>
          <p:cNvSpPr>
            <a:spLocks/>
          </p:cNvSpPr>
          <p:nvPr/>
        </p:nvSpPr>
        <p:spPr bwMode="auto">
          <a:xfrm>
            <a:off x="755650" y="671513"/>
            <a:ext cx="7632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tx1"/>
                </a:solidFill>
              </a:rPr>
              <a:t>Identify Numbers Using Base 10</a:t>
            </a:r>
            <a:endParaRPr lang="en-GB" altLang="en-US" sz="2200">
              <a:solidFill>
                <a:schemeClr val="tx1"/>
              </a:solidFill>
              <a:latin typeface="Twinkl SemiBold" pitchFamily="2" charset="0"/>
            </a:endParaRPr>
          </a:p>
        </p:txBody>
      </p:sp>
      <p:sp>
        <p:nvSpPr>
          <p:cNvPr id="8" name="Show Answer"/>
          <p:cNvSpPr/>
          <p:nvPr/>
        </p:nvSpPr>
        <p:spPr>
          <a:xfrm>
            <a:off x="6600825" y="5454650"/>
            <a:ext cx="1787525" cy="6381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/>
              <a:t>Click here for the answer</a:t>
            </a:r>
          </a:p>
        </p:txBody>
      </p: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1016000" y="1785938"/>
            <a:ext cx="7112000" cy="3135312"/>
            <a:chOff x="1187521" y="1786615"/>
            <a:chExt cx="7113343" cy="3134925"/>
          </a:xfrm>
        </p:grpSpPr>
        <p:grpSp>
          <p:nvGrpSpPr>
            <p:cNvPr id="21510" name="Group 4"/>
            <p:cNvGrpSpPr>
              <a:grpSpLocks/>
            </p:cNvGrpSpPr>
            <p:nvPr/>
          </p:nvGrpSpPr>
          <p:grpSpPr bwMode="auto">
            <a:xfrm>
              <a:off x="2142916" y="1786615"/>
              <a:ext cx="3010657" cy="3134925"/>
              <a:chOff x="1531626" y="1713867"/>
              <a:chExt cx="3494364" cy="3638598"/>
            </a:xfrm>
          </p:grpSpPr>
          <p:pic>
            <p:nvPicPr>
              <p:cNvPr id="21517" name="Picture 1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67679" y="1713867"/>
                <a:ext cx="2458311" cy="24577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18" name="Picture 2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22328" y="2107476"/>
                <a:ext cx="2458311" cy="24577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19" name="Picture 2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6977" y="2501085"/>
                <a:ext cx="2458311" cy="24577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20" name="Picture 3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31626" y="2894695"/>
                <a:ext cx="2458311" cy="24577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1511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2845" y="1786615"/>
              <a:ext cx="2118019" cy="2117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2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5299" y="2125739"/>
              <a:ext cx="2118019" cy="2117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3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7753" y="2464862"/>
              <a:ext cx="2118019" cy="2117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4" name="Picture 1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0207" y="2803987"/>
              <a:ext cx="2118019" cy="2117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5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7929" y="2803987"/>
              <a:ext cx="288439" cy="2117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6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521" y="4634034"/>
              <a:ext cx="288440" cy="2875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2" name="Oval 31"/>
          <p:cNvSpPr/>
          <p:nvPr/>
        </p:nvSpPr>
        <p:spPr>
          <a:xfrm>
            <a:off x="3568700" y="2430463"/>
            <a:ext cx="2006600" cy="200818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b="1" dirty="0"/>
              <a:t>811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5"/>
          <p:cNvSpPr>
            <a:spLocks/>
          </p:cNvSpPr>
          <p:nvPr/>
        </p:nvSpPr>
        <p:spPr bwMode="auto">
          <a:xfrm>
            <a:off x="755650" y="671513"/>
            <a:ext cx="7632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tx1"/>
                </a:solidFill>
              </a:rPr>
              <a:t>Identify Numbers Using Base 10</a:t>
            </a:r>
            <a:endParaRPr lang="en-GB" altLang="en-US" sz="2200">
              <a:solidFill>
                <a:schemeClr val="tx1"/>
              </a:solidFill>
              <a:latin typeface="Twinkl SemiBold" pitchFamily="2" charset="0"/>
            </a:endParaRPr>
          </a:p>
        </p:txBody>
      </p:sp>
      <p:sp>
        <p:nvSpPr>
          <p:cNvPr id="8" name="Show Answer"/>
          <p:cNvSpPr/>
          <p:nvPr/>
        </p:nvSpPr>
        <p:spPr>
          <a:xfrm>
            <a:off x="6600825" y="5454650"/>
            <a:ext cx="1787525" cy="6381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/>
              <a:t>Click here for the answer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2311400" y="1819275"/>
            <a:ext cx="4521200" cy="3135313"/>
            <a:chOff x="3307831" y="1786615"/>
            <a:chExt cx="4521852" cy="3134925"/>
          </a:xfrm>
        </p:grpSpPr>
        <p:pic>
          <p:nvPicPr>
            <p:cNvPr id="22534" name="Picture 1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1663" y="1786615"/>
              <a:ext cx="2118020" cy="2117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5" name="Picture 2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0705" y="2125739"/>
              <a:ext cx="2118020" cy="2117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6" name="Picture 2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9747" y="2464862"/>
              <a:ext cx="2118020" cy="2117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7" name="Picture 3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8789" y="2803987"/>
              <a:ext cx="2118020" cy="2117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8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7831" y="4634034"/>
              <a:ext cx="288440" cy="2875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9" name="Picture 2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7831" y="4243292"/>
              <a:ext cx="288440" cy="2875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0" name="Picture 2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7831" y="3852550"/>
              <a:ext cx="288440" cy="2875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1" name="Picture 2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7831" y="3461808"/>
              <a:ext cx="288440" cy="2875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2" name="Picture 2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7831" y="3071066"/>
              <a:ext cx="288440" cy="2875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2" name="Oval 31"/>
          <p:cNvSpPr/>
          <p:nvPr/>
        </p:nvSpPr>
        <p:spPr>
          <a:xfrm>
            <a:off x="3568700" y="2493963"/>
            <a:ext cx="2006600" cy="200818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b="1" dirty="0"/>
              <a:t>405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5"/>
          <p:cNvSpPr>
            <a:spLocks/>
          </p:cNvSpPr>
          <p:nvPr/>
        </p:nvSpPr>
        <p:spPr bwMode="auto">
          <a:xfrm>
            <a:off x="755650" y="628650"/>
            <a:ext cx="76327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tx1"/>
                </a:solidFill>
              </a:rPr>
              <a:t>Representing Numbers Using Base 10</a:t>
            </a:r>
            <a:endParaRPr lang="en-GB" altLang="en-US" sz="2200">
              <a:solidFill>
                <a:schemeClr val="tx1"/>
              </a:solidFill>
              <a:latin typeface="Twinkl SemiBold" pitchFamily="2" charset="0"/>
            </a:endParaRPr>
          </a:p>
        </p:txBody>
      </p:sp>
      <p:sp>
        <p:nvSpPr>
          <p:cNvPr id="23555" name="Rectangle 14"/>
          <p:cNvSpPr>
            <a:spLocks/>
          </p:cNvSpPr>
          <p:nvPr/>
        </p:nvSpPr>
        <p:spPr bwMode="auto">
          <a:xfrm>
            <a:off x="755650" y="1252538"/>
            <a:ext cx="7632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Use Base 10 to represent the following numbers:</a:t>
            </a:r>
          </a:p>
        </p:txBody>
      </p:sp>
      <p:sp>
        <p:nvSpPr>
          <p:cNvPr id="23556" name="Rectangle 15"/>
          <p:cNvSpPr>
            <a:spLocks/>
          </p:cNvSpPr>
          <p:nvPr/>
        </p:nvSpPr>
        <p:spPr bwMode="auto">
          <a:xfrm>
            <a:off x="755650" y="5792788"/>
            <a:ext cx="7632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</a:rPr>
              <a:t>Click on the circles to reveal the answer.</a:t>
            </a:r>
          </a:p>
        </p:txBody>
      </p:sp>
      <p:grpSp>
        <p:nvGrpSpPr>
          <p:cNvPr id="12" name="406 BASE"/>
          <p:cNvGrpSpPr>
            <a:grpSpLocks/>
          </p:cNvGrpSpPr>
          <p:nvPr/>
        </p:nvGrpSpPr>
        <p:grpSpPr bwMode="auto">
          <a:xfrm>
            <a:off x="1195388" y="3792538"/>
            <a:ext cx="2405062" cy="1908175"/>
            <a:chOff x="1196801" y="3882913"/>
            <a:chExt cx="2405152" cy="1908078"/>
          </a:xfrm>
        </p:grpSpPr>
        <p:grpSp>
          <p:nvGrpSpPr>
            <p:cNvPr id="23605" name="Group 36"/>
            <p:cNvGrpSpPr>
              <a:grpSpLocks/>
            </p:cNvGrpSpPr>
            <p:nvPr/>
          </p:nvGrpSpPr>
          <p:grpSpPr bwMode="auto">
            <a:xfrm>
              <a:off x="1769511" y="3882913"/>
              <a:ext cx="1832442" cy="1908078"/>
              <a:chOff x="1531626" y="1713867"/>
              <a:chExt cx="3494364" cy="3638598"/>
            </a:xfrm>
          </p:grpSpPr>
          <p:pic>
            <p:nvPicPr>
              <p:cNvPr id="23614" name="Picture 4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67679" y="1713867"/>
                <a:ext cx="2458311" cy="24577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615" name="Picture 4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22328" y="2107476"/>
                <a:ext cx="2458311" cy="24577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616" name="Picture 4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6977" y="2501085"/>
                <a:ext cx="2458311" cy="24577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617" name="Picture 4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31626" y="2894695"/>
                <a:ext cx="2458311" cy="24577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3606" name="Group 8"/>
            <p:cNvGrpSpPr>
              <a:grpSpLocks/>
            </p:cNvGrpSpPr>
            <p:nvPr/>
          </p:nvGrpSpPr>
          <p:grpSpPr bwMode="auto">
            <a:xfrm>
              <a:off x="1445380" y="5112454"/>
              <a:ext cx="173028" cy="672400"/>
              <a:chOff x="2075246" y="5120197"/>
              <a:chExt cx="173028" cy="672400"/>
            </a:xfrm>
          </p:grpSpPr>
          <p:pic>
            <p:nvPicPr>
              <p:cNvPr id="23611" name="Picture 6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75246" y="5620130"/>
                <a:ext cx="173028" cy="1724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612" name="Picture 66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75246" y="5370163"/>
                <a:ext cx="173028" cy="1724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613" name="Picture 6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75246" y="5120197"/>
                <a:ext cx="173028" cy="1724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3607" name="Group 68"/>
            <p:cNvGrpSpPr>
              <a:grpSpLocks/>
            </p:cNvGrpSpPr>
            <p:nvPr/>
          </p:nvGrpSpPr>
          <p:grpSpPr bwMode="auto">
            <a:xfrm>
              <a:off x="1196801" y="5112454"/>
              <a:ext cx="173028" cy="672400"/>
              <a:chOff x="2075246" y="5120197"/>
              <a:chExt cx="173028" cy="672400"/>
            </a:xfrm>
          </p:grpSpPr>
          <p:pic>
            <p:nvPicPr>
              <p:cNvPr id="23608" name="Picture 6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75246" y="5620130"/>
                <a:ext cx="173028" cy="1724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609" name="Picture 70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75246" y="5370163"/>
                <a:ext cx="173028" cy="1724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610" name="Picture 7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75246" y="5120197"/>
                <a:ext cx="173028" cy="1724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3" name="688 BASE"/>
          <p:cNvGrpSpPr>
            <a:grpSpLocks/>
          </p:cNvGrpSpPr>
          <p:nvPr/>
        </p:nvGrpSpPr>
        <p:grpSpPr bwMode="auto">
          <a:xfrm>
            <a:off x="4518025" y="3792538"/>
            <a:ext cx="3822700" cy="1908175"/>
            <a:chOff x="4489994" y="3882913"/>
            <a:chExt cx="3822622" cy="1908246"/>
          </a:xfrm>
        </p:grpSpPr>
        <p:pic>
          <p:nvPicPr>
            <p:cNvPr id="23583" name="Picture 7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4568" y="3882913"/>
              <a:ext cx="1289137" cy="1288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84" name="Picture 8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0502" y="4089321"/>
              <a:ext cx="1289137" cy="1288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85" name="Picture 7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3479" y="3882913"/>
              <a:ext cx="1289137" cy="1288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86" name="Picture 7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2377" y="4089321"/>
              <a:ext cx="1289137" cy="1288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87" name="Picture 7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1276" y="4295730"/>
              <a:ext cx="1289137" cy="1288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88" name="Picture 7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0174" y="4502138"/>
              <a:ext cx="1289137" cy="1288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89" name="Picture 8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4720" y="4295730"/>
              <a:ext cx="173026" cy="1270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0" name="Picture 8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3721" y="4295730"/>
              <a:ext cx="173026" cy="1270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1" name="Picture 8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2722" y="4295730"/>
              <a:ext cx="173026" cy="1270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2" name="Picture 8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1723" y="4295730"/>
              <a:ext cx="173026" cy="1270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3" name="Picture 8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0812" y="4520899"/>
              <a:ext cx="173026" cy="1270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4" name="Picture 8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9813" y="4520899"/>
              <a:ext cx="173026" cy="1270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5" name="Picture 8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8814" y="4520899"/>
              <a:ext cx="173026" cy="1270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6" name="Picture 8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7815" y="4520899"/>
              <a:ext cx="173026" cy="1270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7" name="Picture 9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2059" y="5593060"/>
              <a:ext cx="173028" cy="1724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8" name="Picture 9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2059" y="5349960"/>
              <a:ext cx="173028" cy="1724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9" name="Picture 9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2059" y="5106859"/>
              <a:ext cx="173028" cy="1724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00" name="Picture 9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2059" y="4863758"/>
              <a:ext cx="173028" cy="1724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01" name="Picture 9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9994" y="5593060"/>
              <a:ext cx="173028" cy="1724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02" name="Picture 9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9994" y="5349960"/>
              <a:ext cx="173028" cy="1724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03" name="Picture 9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9994" y="5106859"/>
              <a:ext cx="173028" cy="1724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04" name="Picture 9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9994" y="4863758"/>
              <a:ext cx="173028" cy="1724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115 BASE"/>
          <p:cNvGrpSpPr>
            <a:grpSpLocks/>
          </p:cNvGrpSpPr>
          <p:nvPr/>
        </p:nvGrpSpPr>
        <p:grpSpPr bwMode="auto">
          <a:xfrm>
            <a:off x="5461000" y="2009775"/>
            <a:ext cx="1874838" cy="1270000"/>
            <a:chOff x="6195122" y="2186992"/>
            <a:chExt cx="1875254" cy="1270260"/>
          </a:xfrm>
        </p:grpSpPr>
        <p:pic>
          <p:nvPicPr>
            <p:cNvPr id="23576" name="Picture 5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3068" y="2190090"/>
              <a:ext cx="1267308" cy="12670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77" name="Picture 5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9096" y="2186992"/>
              <a:ext cx="173026" cy="1270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78" name="Picture 6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5122" y="3263082"/>
              <a:ext cx="173028" cy="1724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79" name="Picture 6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5122" y="3035904"/>
              <a:ext cx="173028" cy="1724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80" name="Picture 6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5122" y="2808726"/>
              <a:ext cx="173028" cy="1724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81" name="Picture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5122" y="2581548"/>
              <a:ext cx="173028" cy="1724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82" name="Picture 6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5122" y="2354370"/>
              <a:ext cx="173028" cy="1724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38 BASE"/>
          <p:cNvGrpSpPr>
            <a:grpSpLocks/>
          </p:cNvGrpSpPr>
          <p:nvPr/>
        </p:nvGrpSpPr>
        <p:grpSpPr bwMode="auto">
          <a:xfrm>
            <a:off x="2074863" y="2043113"/>
            <a:ext cx="1209675" cy="1270000"/>
            <a:chOff x="3361988" y="2519923"/>
            <a:chExt cx="793970" cy="833503"/>
          </a:xfrm>
        </p:grpSpPr>
        <p:pic>
          <p:nvPicPr>
            <p:cNvPr id="23565" name="Picture 4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3822" y="2519923"/>
              <a:ext cx="113534" cy="8335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6" name="Picture 4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6506" y="3240259"/>
              <a:ext cx="113535" cy="113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7" name="Picture 4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6506" y="3087252"/>
              <a:ext cx="113535" cy="113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8" name="Picture 5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6506" y="2936674"/>
              <a:ext cx="113535" cy="113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9" name="Picture 5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6506" y="2783667"/>
              <a:ext cx="113535" cy="113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70" name="Picture 5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2423" y="3240259"/>
              <a:ext cx="113535" cy="113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71" name="Picture 5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2423" y="3087252"/>
              <a:ext cx="113535" cy="113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72" name="Picture 5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2423" y="2936674"/>
              <a:ext cx="113535" cy="113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73" name="Picture 5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2423" y="2783667"/>
              <a:ext cx="113535" cy="113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74" name="Picture 5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7905" y="2519923"/>
              <a:ext cx="113534" cy="8335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75" name="Picture 5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1988" y="2519923"/>
              <a:ext cx="113534" cy="8335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2" name="38"/>
          <p:cNvSpPr/>
          <p:nvPr/>
        </p:nvSpPr>
        <p:spPr>
          <a:xfrm>
            <a:off x="2074863" y="2090738"/>
            <a:ext cx="1177925" cy="117633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/>
              <a:t>38</a:t>
            </a:r>
          </a:p>
        </p:txBody>
      </p:sp>
      <p:sp>
        <p:nvSpPr>
          <p:cNvPr id="30" name="406"/>
          <p:cNvSpPr/>
          <p:nvPr/>
        </p:nvSpPr>
        <p:spPr>
          <a:xfrm>
            <a:off x="2074863" y="4213225"/>
            <a:ext cx="1177925" cy="117633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/>
              <a:t>406</a:t>
            </a:r>
          </a:p>
        </p:txBody>
      </p:sp>
      <p:sp>
        <p:nvSpPr>
          <p:cNvPr id="34" name="115"/>
          <p:cNvSpPr/>
          <p:nvPr/>
        </p:nvSpPr>
        <p:spPr>
          <a:xfrm>
            <a:off x="5891213" y="2090738"/>
            <a:ext cx="1177925" cy="117633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/>
              <a:t>115</a:t>
            </a:r>
          </a:p>
        </p:txBody>
      </p:sp>
      <p:sp>
        <p:nvSpPr>
          <p:cNvPr id="35" name="688"/>
          <p:cNvSpPr/>
          <p:nvPr/>
        </p:nvSpPr>
        <p:spPr>
          <a:xfrm>
            <a:off x="5891213" y="4213225"/>
            <a:ext cx="1177925" cy="117633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/>
              <a:t>688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32" grpId="0" animBg="1"/>
      <p:bldP spid="30" grpId="0" animBg="1"/>
      <p:bldP spid="34" grpId="0" animBg="1"/>
      <p:bldP spid="3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5"/>
          <p:cNvSpPr>
            <a:spLocks/>
          </p:cNvSpPr>
          <p:nvPr/>
        </p:nvSpPr>
        <p:spPr bwMode="auto">
          <a:xfrm>
            <a:off x="755650" y="628650"/>
            <a:ext cx="76327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tx1"/>
                </a:solidFill>
              </a:rPr>
              <a:t>Identify Numbers Using Base 10 Drawings</a:t>
            </a:r>
            <a:endParaRPr lang="en-GB" altLang="en-US" sz="2200">
              <a:solidFill>
                <a:schemeClr val="tx1"/>
              </a:solidFill>
              <a:latin typeface="Twinkl SemiBold" pitchFamily="2" charset="0"/>
            </a:endParaRPr>
          </a:p>
        </p:txBody>
      </p:sp>
      <p:sp>
        <p:nvSpPr>
          <p:cNvPr id="24579" name="Rectangle 14"/>
          <p:cNvSpPr>
            <a:spLocks/>
          </p:cNvSpPr>
          <p:nvPr/>
        </p:nvSpPr>
        <p:spPr bwMode="auto">
          <a:xfrm>
            <a:off x="755650" y="1252538"/>
            <a:ext cx="7632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Click on the number to reveal the answer.</a:t>
            </a:r>
          </a:p>
        </p:txBody>
      </p:sp>
      <p:sp>
        <p:nvSpPr>
          <p:cNvPr id="73" name="115"/>
          <p:cNvSpPr/>
          <p:nvPr/>
        </p:nvSpPr>
        <p:spPr>
          <a:xfrm>
            <a:off x="3597275" y="2036763"/>
            <a:ext cx="1949450" cy="194786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b="1" dirty="0"/>
              <a:t>132</a:t>
            </a:r>
          </a:p>
        </p:txBody>
      </p: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3703638" y="4481513"/>
            <a:ext cx="1736725" cy="873125"/>
            <a:chOff x="4135394" y="2992394"/>
            <a:chExt cx="1735609" cy="873211"/>
          </a:xfrm>
        </p:grpSpPr>
        <p:sp>
          <p:nvSpPr>
            <p:cNvPr id="2" name="Rectangle 1"/>
            <p:cNvSpPr/>
            <p:nvPr/>
          </p:nvSpPr>
          <p:spPr>
            <a:xfrm>
              <a:off x="4135394" y="2992394"/>
              <a:ext cx="872564" cy="873211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cxnSp>
          <p:nvCxnSpPr>
            <p:cNvPr id="4" name="Straight Connector 3"/>
            <p:cNvCxnSpPr/>
            <p:nvPr/>
          </p:nvCxnSpPr>
          <p:spPr>
            <a:xfrm flipV="1">
              <a:off x="5214200" y="2992394"/>
              <a:ext cx="0" cy="87321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flipV="1">
              <a:off x="5414097" y="2992394"/>
              <a:ext cx="0" cy="87321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flipV="1">
              <a:off x="5613993" y="2992394"/>
              <a:ext cx="0" cy="87321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/>
            <p:cNvSpPr/>
            <p:nvPr/>
          </p:nvSpPr>
          <p:spPr>
            <a:xfrm>
              <a:off x="5761535" y="3756056"/>
              <a:ext cx="109468" cy="10954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5761535" y="3573476"/>
              <a:ext cx="109468" cy="1095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5"/>
          <p:cNvSpPr>
            <a:spLocks/>
          </p:cNvSpPr>
          <p:nvPr/>
        </p:nvSpPr>
        <p:spPr bwMode="auto">
          <a:xfrm>
            <a:off x="755650" y="628650"/>
            <a:ext cx="76327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tx1"/>
                </a:solidFill>
              </a:rPr>
              <a:t>Identify Numbers Using Base 10 Drawings</a:t>
            </a:r>
            <a:endParaRPr lang="en-GB" altLang="en-US" sz="2200">
              <a:solidFill>
                <a:schemeClr val="tx1"/>
              </a:solidFill>
              <a:latin typeface="Twinkl SemiBold" pitchFamily="2" charset="0"/>
            </a:endParaRPr>
          </a:p>
        </p:txBody>
      </p:sp>
      <p:sp>
        <p:nvSpPr>
          <p:cNvPr id="25603" name="Rectangle 14"/>
          <p:cNvSpPr>
            <a:spLocks/>
          </p:cNvSpPr>
          <p:nvPr/>
        </p:nvSpPr>
        <p:spPr bwMode="auto">
          <a:xfrm>
            <a:off x="755650" y="1252538"/>
            <a:ext cx="7632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Click on the number to reveal the answer.</a:t>
            </a:r>
          </a:p>
        </p:txBody>
      </p:sp>
      <p:sp>
        <p:nvSpPr>
          <p:cNvPr id="73" name="115"/>
          <p:cNvSpPr/>
          <p:nvPr/>
        </p:nvSpPr>
        <p:spPr>
          <a:xfrm>
            <a:off x="3597275" y="2036763"/>
            <a:ext cx="1949450" cy="194786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b="1" dirty="0"/>
              <a:t>582</a:t>
            </a:r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2914650" y="4514850"/>
            <a:ext cx="3314700" cy="1285875"/>
            <a:chOff x="4223458" y="2851344"/>
            <a:chExt cx="3313665" cy="1286636"/>
          </a:xfrm>
        </p:grpSpPr>
        <p:sp>
          <p:nvSpPr>
            <p:cNvPr id="2" name="Rectangle 1"/>
            <p:cNvSpPr/>
            <p:nvPr/>
          </p:nvSpPr>
          <p:spPr>
            <a:xfrm>
              <a:off x="5645414" y="3559788"/>
              <a:ext cx="577670" cy="578192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cxnSp>
          <p:nvCxnSpPr>
            <p:cNvPr id="4" name="Straight Connector 3"/>
            <p:cNvCxnSpPr/>
            <p:nvPr/>
          </p:nvCxnSpPr>
          <p:spPr>
            <a:xfrm flipV="1">
              <a:off x="6380197" y="3559788"/>
              <a:ext cx="0" cy="57819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4934436" y="3559788"/>
              <a:ext cx="577670" cy="578192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223458" y="3559788"/>
              <a:ext cx="577670" cy="578192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grpSp>
          <p:nvGrpSpPr>
            <p:cNvPr id="25610" name="Group 2"/>
            <p:cNvGrpSpPr>
              <a:grpSpLocks/>
            </p:cNvGrpSpPr>
            <p:nvPr/>
          </p:nvGrpSpPr>
          <p:grpSpPr bwMode="auto">
            <a:xfrm>
              <a:off x="4577377" y="2851344"/>
              <a:ext cx="1289006" cy="577656"/>
              <a:chOff x="4587105" y="2851344"/>
              <a:chExt cx="1289006" cy="577656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5298066" y="2851344"/>
                <a:ext cx="577669" cy="578192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4587088" y="2851344"/>
                <a:ext cx="577669" cy="578192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</p:grpSp>
        <p:cxnSp>
          <p:nvCxnSpPr>
            <p:cNvPr id="20" name="Straight Connector 19"/>
            <p:cNvCxnSpPr/>
            <p:nvPr/>
          </p:nvCxnSpPr>
          <p:spPr>
            <a:xfrm flipV="1">
              <a:off x="6516680" y="3559788"/>
              <a:ext cx="0" cy="57819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6651575" y="3559788"/>
              <a:ext cx="0" cy="57819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6788057" y="3559788"/>
              <a:ext cx="0" cy="57819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6922953" y="3559788"/>
              <a:ext cx="0" cy="57819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7057848" y="3559788"/>
              <a:ext cx="0" cy="57819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7329226" y="3559788"/>
              <a:ext cx="0" cy="57819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7194330" y="3559788"/>
              <a:ext cx="0" cy="57819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/>
            <p:cNvSpPr/>
            <p:nvPr/>
          </p:nvSpPr>
          <p:spPr>
            <a:xfrm>
              <a:off x="7427620" y="4028378"/>
              <a:ext cx="109503" cy="10960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427620" y="3848884"/>
              <a:ext cx="109503" cy="10960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5"/>
          <p:cNvSpPr>
            <a:spLocks/>
          </p:cNvSpPr>
          <p:nvPr/>
        </p:nvSpPr>
        <p:spPr bwMode="auto">
          <a:xfrm>
            <a:off x="755650" y="628650"/>
            <a:ext cx="76327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tx1"/>
                </a:solidFill>
              </a:rPr>
              <a:t>Identify Numbers Using Base 10 Drawings</a:t>
            </a:r>
            <a:endParaRPr lang="en-GB" altLang="en-US" sz="2200">
              <a:solidFill>
                <a:schemeClr val="tx1"/>
              </a:solidFill>
              <a:latin typeface="Twinkl SemiBold" pitchFamily="2" charset="0"/>
            </a:endParaRPr>
          </a:p>
        </p:txBody>
      </p:sp>
      <p:sp>
        <p:nvSpPr>
          <p:cNvPr id="26627" name="Rectangle 14"/>
          <p:cNvSpPr>
            <a:spLocks/>
          </p:cNvSpPr>
          <p:nvPr/>
        </p:nvSpPr>
        <p:spPr bwMode="auto">
          <a:xfrm>
            <a:off x="755650" y="1252538"/>
            <a:ext cx="7632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Click on the drawing to reveal the answer.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5440363" y="2851150"/>
            <a:ext cx="577850" cy="57785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2" name="Rectangle 11"/>
          <p:cNvSpPr/>
          <p:nvPr/>
        </p:nvSpPr>
        <p:spPr bwMode="auto">
          <a:xfrm>
            <a:off x="4729163" y="2851150"/>
            <a:ext cx="577850" cy="57785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3" name="Rectangle 12"/>
          <p:cNvSpPr/>
          <p:nvPr/>
        </p:nvSpPr>
        <p:spPr bwMode="auto">
          <a:xfrm>
            <a:off x="4017963" y="2851150"/>
            <a:ext cx="577850" cy="57785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grpSp>
        <p:nvGrpSpPr>
          <p:cNvPr id="26633" name="Group 2"/>
          <p:cNvGrpSpPr>
            <a:grpSpLocks/>
          </p:cNvGrpSpPr>
          <p:nvPr/>
        </p:nvGrpSpPr>
        <p:grpSpPr bwMode="auto">
          <a:xfrm>
            <a:off x="4371650" y="2143125"/>
            <a:ext cx="1289117" cy="577315"/>
            <a:chOff x="4587105" y="2851344"/>
            <a:chExt cx="1289006" cy="577656"/>
          </a:xfrm>
          <a:solidFill>
            <a:schemeClr val="bg1"/>
          </a:solidFill>
        </p:grpSpPr>
        <p:sp>
          <p:nvSpPr>
            <p:cNvPr id="18" name="Rectangle 17"/>
            <p:cNvSpPr/>
            <p:nvPr/>
          </p:nvSpPr>
          <p:spPr>
            <a:xfrm>
              <a:off x="5298569" y="2851344"/>
              <a:ext cx="577800" cy="578191"/>
            </a:xfrm>
            <a:prstGeom prst="rect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587430" y="2851344"/>
              <a:ext cx="577800" cy="578191"/>
            </a:xfrm>
            <a:prstGeom prst="rect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sp>
        <p:nvSpPr>
          <p:cNvPr id="29" name="Rectangle 28"/>
          <p:cNvSpPr/>
          <p:nvPr/>
        </p:nvSpPr>
        <p:spPr bwMode="auto">
          <a:xfrm>
            <a:off x="3305175" y="2851150"/>
            <a:ext cx="577850" cy="57785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0" name="Rectangle 29"/>
          <p:cNvSpPr/>
          <p:nvPr/>
        </p:nvSpPr>
        <p:spPr bwMode="auto">
          <a:xfrm>
            <a:off x="2593975" y="2851150"/>
            <a:ext cx="577850" cy="57785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1" name="Rectangle 30"/>
          <p:cNvSpPr/>
          <p:nvPr/>
        </p:nvSpPr>
        <p:spPr bwMode="auto">
          <a:xfrm>
            <a:off x="3660775" y="2143125"/>
            <a:ext cx="577850" cy="57785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2" name="Rectangle 31"/>
          <p:cNvSpPr/>
          <p:nvPr/>
        </p:nvSpPr>
        <p:spPr bwMode="auto">
          <a:xfrm>
            <a:off x="2949575" y="2143125"/>
            <a:ext cx="576263" cy="57785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5" name="Rectangle 34"/>
          <p:cNvSpPr/>
          <p:nvPr/>
        </p:nvSpPr>
        <p:spPr bwMode="auto">
          <a:xfrm>
            <a:off x="6276975" y="3319463"/>
            <a:ext cx="109538" cy="1095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6" name="Rectangle 35"/>
          <p:cNvSpPr/>
          <p:nvPr/>
        </p:nvSpPr>
        <p:spPr bwMode="auto">
          <a:xfrm>
            <a:off x="6276975" y="3146425"/>
            <a:ext cx="109538" cy="1079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7" name="Rectangle 36"/>
          <p:cNvSpPr/>
          <p:nvPr/>
        </p:nvSpPr>
        <p:spPr bwMode="auto">
          <a:xfrm>
            <a:off x="6276975" y="2971800"/>
            <a:ext cx="109538" cy="1079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8" name="Rectangle 37"/>
          <p:cNvSpPr/>
          <p:nvPr/>
        </p:nvSpPr>
        <p:spPr bwMode="auto">
          <a:xfrm>
            <a:off x="6276975" y="2797175"/>
            <a:ext cx="109538" cy="1095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9" name="Rectangle 38"/>
          <p:cNvSpPr/>
          <p:nvPr/>
        </p:nvSpPr>
        <p:spPr bwMode="auto">
          <a:xfrm>
            <a:off x="6440488" y="3319463"/>
            <a:ext cx="109537" cy="1095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40" name="Rectangle 39"/>
          <p:cNvSpPr/>
          <p:nvPr/>
        </p:nvSpPr>
        <p:spPr bwMode="auto">
          <a:xfrm>
            <a:off x="6113463" y="3319463"/>
            <a:ext cx="109537" cy="1095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41" name="Rectangle 40"/>
          <p:cNvSpPr/>
          <p:nvPr/>
        </p:nvSpPr>
        <p:spPr bwMode="auto">
          <a:xfrm>
            <a:off x="6113463" y="3146425"/>
            <a:ext cx="109537" cy="1079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42" name="Rectangle 41"/>
          <p:cNvSpPr/>
          <p:nvPr/>
        </p:nvSpPr>
        <p:spPr bwMode="auto">
          <a:xfrm>
            <a:off x="6113463" y="2971800"/>
            <a:ext cx="109537" cy="1079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43" name="Rectangle 42"/>
          <p:cNvSpPr/>
          <p:nvPr/>
        </p:nvSpPr>
        <p:spPr bwMode="auto">
          <a:xfrm>
            <a:off x="6113463" y="2797175"/>
            <a:ext cx="109537" cy="1095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44" name="115"/>
          <p:cNvSpPr/>
          <p:nvPr/>
        </p:nvSpPr>
        <p:spPr>
          <a:xfrm>
            <a:off x="3836988" y="4062413"/>
            <a:ext cx="1470025" cy="147002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b="1" dirty="0"/>
              <a:t>909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5"/>
          <p:cNvSpPr>
            <a:spLocks/>
          </p:cNvSpPr>
          <p:nvPr/>
        </p:nvSpPr>
        <p:spPr bwMode="auto">
          <a:xfrm>
            <a:off x="755650" y="558800"/>
            <a:ext cx="76327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tx1"/>
                </a:solidFill>
              </a:rPr>
              <a:t>Missing Number Sequences</a:t>
            </a:r>
          </a:p>
        </p:txBody>
      </p:sp>
      <p:sp>
        <p:nvSpPr>
          <p:cNvPr id="9219" name="Rectangle 6"/>
          <p:cNvSpPr>
            <a:spLocks/>
          </p:cNvSpPr>
          <p:nvPr/>
        </p:nvSpPr>
        <p:spPr bwMode="auto">
          <a:xfrm>
            <a:off x="755650" y="1163638"/>
            <a:ext cx="7632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How could you work out the missing numbers?</a:t>
            </a:r>
          </a:p>
        </p:txBody>
      </p:sp>
      <p:sp>
        <p:nvSpPr>
          <p:cNvPr id="9220" name="Rectangle 7"/>
          <p:cNvSpPr>
            <a:spLocks/>
          </p:cNvSpPr>
          <p:nvPr/>
        </p:nvSpPr>
        <p:spPr bwMode="auto">
          <a:xfrm>
            <a:off x="755650" y="1703388"/>
            <a:ext cx="7632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Fill in the gaps.</a:t>
            </a:r>
          </a:p>
        </p:txBody>
      </p:sp>
      <p:sp>
        <p:nvSpPr>
          <p:cNvPr id="9221" name="Rectangle 8"/>
          <p:cNvSpPr>
            <a:spLocks/>
          </p:cNvSpPr>
          <p:nvPr/>
        </p:nvSpPr>
        <p:spPr bwMode="auto">
          <a:xfrm>
            <a:off x="2193925" y="2351088"/>
            <a:ext cx="5048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10" name="Rectangle 9"/>
          <p:cNvSpPr>
            <a:spLocks/>
          </p:cNvSpPr>
          <p:nvPr/>
        </p:nvSpPr>
        <p:spPr>
          <a:xfrm>
            <a:off x="2901950" y="2351088"/>
            <a:ext cx="504825" cy="4953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?</a:t>
            </a:r>
          </a:p>
        </p:txBody>
      </p:sp>
      <p:sp>
        <p:nvSpPr>
          <p:cNvPr id="9223" name="Rectangle 10"/>
          <p:cNvSpPr>
            <a:spLocks/>
          </p:cNvSpPr>
          <p:nvPr/>
        </p:nvSpPr>
        <p:spPr bwMode="auto">
          <a:xfrm>
            <a:off x="3611563" y="2351088"/>
            <a:ext cx="5048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20</a:t>
            </a:r>
          </a:p>
        </p:txBody>
      </p:sp>
      <p:sp>
        <p:nvSpPr>
          <p:cNvPr id="9224" name="Rectangle 11"/>
          <p:cNvSpPr>
            <a:spLocks/>
          </p:cNvSpPr>
          <p:nvPr/>
        </p:nvSpPr>
        <p:spPr bwMode="auto">
          <a:xfrm>
            <a:off x="4319588" y="2351088"/>
            <a:ext cx="5048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24</a:t>
            </a:r>
          </a:p>
        </p:txBody>
      </p:sp>
      <p:sp>
        <p:nvSpPr>
          <p:cNvPr id="13" name="Rectangle 12"/>
          <p:cNvSpPr>
            <a:spLocks/>
          </p:cNvSpPr>
          <p:nvPr/>
        </p:nvSpPr>
        <p:spPr>
          <a:xfrm>
            <a:off x="5027613" y="2351088"/>
            <a:ext cx="504825" cy="4953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?</a:t>
            </a:r>
          </a:p>
        </p:txBody>
      </p:sp>
      <p:sp>
        <p:nvSpPr>
          <p:cNvPr id="14" name="Rectangle 13"/>
          <p:cNvSpPr>
            <a:spLocks/>
          </p:cNvSpPr>
          <p:nvPr/>
        </p:nvSpPr>
        <p:spPr>
          <a:xfrm>
            <a:off x="5737225" y="2351088"/>
            <a:ext cx="504825" cy="4953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?</a:t>
            </a:r>
          </a:p>
        </p:txBody>
      </p:sp>
      <p:sp>
        <p:nvSpPr>
          <p:cNvPr id="9227" name="Rectangle 14"/>
          <p:cNvSpPr>
            <a:spLocks/>
          </p:cNvSpPr>
          <p:nvPr/>
        </p:nvSpPr>
        <p:spPr bwMode="auto">
          <a:xfrm>
            <a:off x="6445250" y="2351088"/>
            <a:ext cx="5048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36</a:t>
            </a:r>
          </a:p>
        </p:txBody>
      </p:sp>
      <p:grpSp>
        <p:nvGrpSpPr>
          <p:cNvPr id="54" name="Group 53"/>
          <p:cNvGrpSpPr/>
          <p:nvPr/>
        </p:nvGrpSpPr>
        <p:grpSpPr>
          <a:xfrm>
            <a:off x="755650" y="3088929"/>
            <a:ext cx="7632700" cy="2165373"/>
            <a:chOff x="755650" y="3088929"/>
            <a:chExt cx="7632700" cy="2165373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9" name="Rectangle 48"/>
            <p:cNvSpPr/>
            <p:nvPr/>
          </p:nvSpPr>
          <p:spPr>
            <a:xfrm>
              <a:off x="755650" y="3088929"/>
              <a:ext cx="7632700" cy="6908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755650" y="4137074"/>
              <a:ext cx="7632700" cy="6908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755650" y="5185219"/>
              <a:ext cx="7632700" cy="6908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2902722" y="2351844"/>
            <a:ext cx="3338555" cy="495108"/>
            <a:chOff x="2902722" y="2351844"/>
            <a:chExt cx="3338555" cy="495108"/>
          </a:xfrm>
          <a:solidFill>
            <a:schemeClr val="accent5">
              <a:lumMod val="75000"/>
            </a:schemeClr>
          </a:solidFill>
        </p:grpSpPr>
        <p:sp>
          <p:nvSpPr>
            <p:cNvPr id="56" name="Rectangle 55"/>
            <p:cNvSpPr>
              <a:spLocks/>
            </p:cNvSpPr>
            <p:nvPr/>
          </p:nvSpPr>
          <p:spPr>
            <a:xfrm>
              <a:off x="2902722" y="2351844"/>
              <a:ext cx="504739" cy="495108"/>
            </a:xfrm>
            <a:prstGeom prst="rect">
              <a:avLst/>
            </a:prstGeom>
            <a:grpFill/>
          </p:spPr>
          <p:txBody>
            <a:bodyPr lIns="108000" tIns="108000" rIns="108000" bIns="108000"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schemeClr val="bg1"/>
                  </a:solidFill>
                  <a:latin typeface="Twinkl" pitchFamily="50" charset="0"/>
                </a:rPr>
                <a:t>16</a:t>
              </a:r>
            </a:p>
          </p:txBody>
        </p:sp>
        <p:sp>
          <p:nvSpPr>
            <p:cNvPr id="57" name="Rectangle 56"/>
            <p:cNvSpPr>
              <a:spLocks/>
            </p:cNvSpPr>
            <p:nvPr/>
          </p:nvSpPr>
          <p:spPr>
            <a:xfrm>
              <a:off x="5028084" y="2351844"/>
              <a:ext cx="504739" cy="495108"/>
            </a:xfrm>
            <a:prstGeom prst="rect">
              <a:avLst/>
            </a:prstGeom>
            <a:grpFill/>
          </p:spPr>
          <p:txBody>
            <a:bodyPr lIns="108000" tIns="108000" rIns="108000" bIns="108000"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schemeClr val="bg1"/>
                  </a:solidFill>
                  <a:latin typeface="Twinkl" pitchFamily="50" charset="0"/>
                </a:rPr>
                <a:t>28</a:t>
              </a:r>
            </a:p>
          </p:txBody>
        </p:sp>
        <p:sp>
          <p:nvSpPr>
            <p:cNvPr id="58" name="Rectangle 57"/>
            <p:cNvSpPr>
              <a:spLocks/>
            </p:cNvSpPr>
            <p:nvPr/>
          </p:nvSpPr>
          <p:spPr>
            <a:xfrm>
              <a:off x="5736538" y="2351844"/>
              <a:ext cx="504739" cy="495108"/>
            </a:xfrm>
            <a:prstGeom prst="rect">
              <a:avLst/>
            </a:prstGeom>
            <a:grpFill/>
          </p:spPr>
          <p:txBody>
            <a:bodyPr lIns="108000" tIns="108000" rIns="108000" bIns="108000"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schemeClr val="bg1"/>
                  </a:solidFill>
                  <a:latin typeface="Twinkl" pitchFamily="50" charset="0"/>
                </a:rPr>
                <a:t>32</a:t>
              </a:r>
            </a:p>
          </p:txBody>
        </p:sp>
      </p:grpSp>
      <p:sp>
        <p:nvSpPr>
          <p:cNvPr id="26" name="Rectangle 25"/>
          <p:cNvSpPr>
            <a:spLocks/>
          </p:cNvSpPr>
          <p:nvPr/>
        </p:nvSpPr>
        <p:spPr>
          <a:xfrm>
            <a:off x="1839913" y="3400425"/>
            <a:ext cx="504825" cy="4953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?</a:t>
            </a:r>
          </a:p>
        </p:txBody>
      </p:sp>
      <p:sp>
        <p:nvSpPr>
          <p:cNvPr id="9231" name="Rectangle 26"/>
          <p:cNvSpPr>
            <a:spLocks/>
          </p:cNvSpPr>
          <p:nvPr/>
        </p:nvSpPr>
        <p:spPr bwMode="auto">
          <a:xfrm>
            <a:off x="2547938" y="3400425"/>
            <a:ext cx="5048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16</a:t>
            </a:r>
          </a:p>
        </p:txBody>
      </p:sp>
      <p:sp>
        <p:nvSpPr>
          <p:cNvPr id="28" name="Rectangle 27"/>
          <p:cNvSpPr>
            <a:spLocks/>
          </p:cNvSpPr>
          <p:nvPr/>
        </p:nvSpPr>
        <p:spPr>
          <a:xfrm>
            <a:off x="3257550" y="3400425"/>
            <a:ext cx="504825" cy="4953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?</a:t>
            </a:r>
          </a:p>
        </p:txBody>
      </p:sp>
      <p:sp>
        <p:nvSpPr>
          <p:cNvPr id="9233" name="Rectangle 28"/>
          <p:cNvSpPr>
            <a:spLocks/>
          </p:cNvSpPr>
          <p:nvPr/>
        </p:nvSpPr>
        <p:spPr bwMode="auto">
          <a:xfrm>
            <a:off x="3965575" y="3400425"/>
            <a:ext cx="5048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32</a:t>
            </a:r>
          </a:p>
        </p:txBody>
      </p:sp>
      <p:sp>
        <p:nvSpPr>
          <p:cNvPr id="9234" name="Rectangle 29"/>
          <p:cNvSpPr>
            <a:spLocks/>
          </p:cNvSpPr>
          <p:nvPr/>
        </p:nvSpPr>
        <p:spPr bwMode="auto">
          <a:xfrm>
            <a:off x="4673600" y="3400425"/>
            <a:ext cx="5048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40</a:t>
            </a:r>
          </a:p>
        </p:txBody>
      </p:sp>
      <p:sp>
        <p:nvSpPr>
          <p:cNvPr id="31" name="Rectangle 30"/>
          <p:cNvSpPr>
            <a:spLocks/>
          </p:cNvSpPr>
          <p:nvPr/>
        </p:nvSpPr>
        <p:spPr>
          <a:xfrm>
            <a:off x="5381625" y="3400425"/>
            <a:ext cx="504825" cy="4953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?</a:t>
            </a:r>
          </a:p>
        </p:txBody>
      </p:sp>
      <p:sp>
        <p:nvSpPr>
          <p:cNvPr id="9236" name="Rectangle 31"/>
          <p:cNvSpPr>
            <a:spLocks/>
          </p:cNvSpPr>
          <p:nvPr/>
        </p:nvSpPr>
        <p:spPr bwMode="auto">
          <a:xfrm>
            <a:off x="6091238" y="3400425"/>
            <a:ext cx="5048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56</a:t>
            </a:r>
          </a:p>
        </p:txBody>
      </p:sp>
      <p:sp>
        <p:nvSpPr>
          <p:cNvPr id="9237" name="Rectangle 64"/>
          <p:cNvSpPr>
            <a:spLocks/>
          </p:cNvSpPr>
          <p:nvPr/>
        </p:nvSpPr>
        <p:spPr bwMode="auto">
          <a:xfrm>
            <a:off x="6799263" y="3400425"/>
            <a:ext cx="5048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64</a:t>
            </a:r>
          </a:p>
        </p:txBody>
      </p:sp>
      <p:grpSp>
        <p:nvGrpSpPr>
          <p:cNvPr id="70" name="Group 69"/>
          <p:cNvGrpSpPr/>
          <p:nvPr/>
        </p:nvGrpSpPr>
        <p:grpSpPr>
          <a:xfrm>
            <a:off x="1840040" y="3398062"/>
            <a:ext cx="4047009" cy="495108"/>
            <a:chOff x="1992441" y="3552389"/>
            <a:chExt cx="4047009" cy="495108"/>
          </a:xfrm>
          <a:solidFill>
            <a:schemeClr val="accent5">
              <a:lumMod val="75000"/>
            </a:schemeClr>
          </a:solidFill>
        </p:grpSpPr>
        <p:sp>
          <p:nvSpPr>
            <p:cNvPr id="67" name="Rectangle 66"/>
            <p:cNvSpPr>
              <a:spLocks/>
            </p:cNvSpPr>
            <p:nvPr/>
          </p:nvSpPr>
          <p:spPr>
            <a:xfrm>
              <a:off x="1992441" y="3552389"/>
              <a:ext cx="504739" cy="495108"/>
            </a:xfrm>
            <a:prstGeom prst="rect">
              <a:avLst/>
            </a:prstGeom>
            <a:grpFill/>
          </p:spPr>
          <p:txBody>
            <a:bodyPr lIns="108000" tIns="108000" rIns="108000" bIns="108000"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schemeClr val="bg1"/>
                  </a:solidFill>
                  <a:latin typeface="Twinkl" pitchFamily="50" charset="0"/>
                </a:rPr>
                <a:t>8</a:t>
              </a:r>
            </a:p>
          </p:txBody>
        </p:sp>
        <p:sp>
          <p:nvSpPr>
            <p:cNvPr id="68" name="Rectangle 67"/>
            <p:cNvSpPr>
              <a:spLocks/>
            </p:cNvSpPr>
            <p:nvPr/>
          </p:nvSpPr>
          <p:spPr>
            <a:xfrm>
              <a:off x="3409349" y="3552389"/>
              <a:ext cx="504739" cy="495108"/>
            </a:xfrm>
            <a:prstGeom prst="rect">
              <a:avLst/>
            </a:prstGeom>
            <a:grpFill/>
          </p:spPr>
          <p:txBody>
            <a:bodyPr lIns="108000" tIns="108000" rIns="108000" bIns="108000"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schemeClr val="bg1"/>
                  </a:solidFill>
                  <a:latin typeface="Twinkl" pitchFamily="50" charset="0"/>
                </a:rPr>
                <a:t>24</a:t>
              </a:r>
            </a:p>
          </p:txBody>
        </p:sp>
        <p:sp>
          <p:nvSpPr>
            <p:cNvPr id="69" name="Rectangle 68"/>
            <p:cNvSpPr>
              <a:spLocks/>
            </p:cNvSpPr>
            <p:nvPr/>
          </p:nvSpPr>
          <p:spPr>
            <a:xfrm>
              <a:off x="5534711" y="3552389"/>
              <a:ext cx="504739" cy="495108"/>
            </a:xfrm>
            <a:prstGeom prst="rect">
              <a:avLst/>
            </a:prstGeom>
            <a:grpFill/>
          </p:spPr>
          <p:txBody>
            <a:bodyPr lIns="108000" tIns="108000" rIns="108000" bIns="108000"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schemeClr val="bg1"/>
                  </a:solidFill>
                  <a:latin typeface="Twinkl" pitchFamily="50" charset="0"/>
                </a:rPr>
                <a:t>48</a:t>
              </a:r>
            </a:p>
          </p:txBody>
        </p:sp>
      </p:grpSp>
      <p:sp>
        <p:nvSpPr>
          <p:cNvPr id="9239" name="Rectangle 33"/>
          <p:cNvSpPr>
            <a:spLocks/>
          </p:cNvSpPr>
          <p:nvPr/>
        </p:nvSpPr>
        <p:spPr bwMode="auto">
          <a:xfrm>
            <a:off x="1779588" y="4448175"/>
            <a:ext cx="779462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600</a:t>
            </a:r>
          </a:p>
        </p:txBody>
      </p:sp>
      <p:sp>
        <p:nvSpPr>
          <p:cNvPr id="74" name="Rectangle 73"/>
          <p:cNvSpPr>
            <a:spLocks/>
          </p:cNvSpPr>
          <p:nvPr/>
        </p:nvSpPr>
        <p:spPr>
          <a:xfrm>
            <a:off x="2741613" y="4448175"/>
            <a:ext cx="779462" cy="4953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?</a:t>
            </a:r>
          </a:p>
        </p:txBody>
      </p:sp>
      <p:sp>
        <p:nvSpPr>
          <p:cNvPr id="9241" name="Rectangle 74"/>
          <p:cNvSpPr>
            <a:spLocks/>
          </p:cNvSpPr>
          <p:nvPr/>
        </p:nvSpPr>
        <p:spPr bwMode="auto">
          <a:xfrm>
            <a:off x="3702050" y="4448175"/>
            <a:ext cx="77946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800</a:t>
            </a:r>
          </a:p>
        </p:txBody>
      </p:sp>
      <p:sp>
        <p:nvSpPr>
          <p:cNvPr id="9242" name="Rectangle 75"/>
          <p:cNvSpPr>
            <a:spLocks/>
          </p:cNvSpPr>
          <p:nvPr/>
        </p:nvSpPr>
        <p:spPr bwMode="auto">
          <a:xfrm>
            <a:off x="4662488" y="4448175"/>
            <a:ext cx="779462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900</a:t>
            </a:r>
          </a:p>
        </p:txBody>
      </p:sp>
      <p:sp>
        <p:nvSpPr>
          <p:cNvPr id="77" name="Rectangle 76"/>
          <p:cNvSpPr>
            <a:spLocks/>
          </p:cNvSpPr>
          <p:nvPr/>
        </p:nvSpPr>
        <p:spPr>
          <a:xfrm>
            <a:off x="5622925" y="4448175"/>
            <a:ext cx="779463" cy="4953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?</a:t>
            </a:r>
          </a:p>
        </p:txBody>
      </p:sp>
      <p:sp>
        <p:nvSpPr>
          <p:cNvPr id="78" name="Rectangle 77"/>
          <p:cNvSpPr>
            <a:spLocks/>
          </p:cNvSpPr>
          <p:nvPr/>
        </p:nvSpPr>
        <p:spPr>
          <a:xfrm>
            <a:off x="6584950" y="4448175"/>
            <a:ext cx="779463" cy="4953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?</a:t>
            </a:r>
          </a:p>
        </p:txBody>
      </p:sp>
      <p:grpSp>
        <p:nvGrpSpPr>
          <p:cNvPr id="83" name="Group 82"/>
          <p:cNvGrpSpPr/>
          <p:nvPr/>
        </p:nvGrpSpPr>
        <p:grpSpPr>
          <a:xfrm>
            <a:off x="2748433" y="4448134"/>
            <a:ext cx="4622887" cy="495108"/>
            <a:chOff x="2893367" y="4600534"/>
            <a:chExt cx="4622887" cy="495108"/>
          </a:xfrm>
          <a:solidFill>
            <a:schemeClr val="accent5">
              <a:lumMod val="75000"/>
            </a:schemeClr>
          </a:solidFill>
        </p:grpSpPr>
        <p:sp>
          <p:nvSpPr>
            <p:cNvPr id="80" name="Rectangle 79"/>
            <p:cNvSpPr>
              <a:spLocks/>
            </p:cNvSpPr>
            <p:nvPr/>
          </p:nvSpPr>
          <p:spPr>
            <a:xfrm>
              <a:off x="2893367" y="4600534"/>
              <a:ext cx="779591" cy="495108"/>
            </a:xfrm>
            <a:prstGeom prst="rect">
              <a:avLst/>
            </a:prstGeom>
            <a:grpFill/>
          </p:spPr>
          <p:txBody>
            <a:bodyPr lIns="108000" tIns="108000" rIns="108000" bIns="108000"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schemeClr val="bg1"/>
                  </a:solidFill>
                  <a:latin typeface="Twinkl" pitchFamily="50" charset="0"/>
                </a:rPr>
                <a:t>700</a:t>
              </a:r>
            </a:p>
          </p:txBody>
        </p:sp>
        <p:sp>
          <p:nvSpPr>
            <p:cNvPr id="81" name="Rectangle 80"/>
            <p:cNvSpPr>
              <a:spLocks/>
            </p:cNvSpPr>
            <p:nvPr/>
          </p:nvSpPr>
          <p:spPr>
            <a:xfrm>
              <a:off x="5775839" y="4600534"/>
              <a:ext cx="779591" cy="495108"/>
            </a:xfrm>
            <a:prstGeom prst="rect">
              <a:avLst/>
            </a:prstGeom>
            <a:grpFill/>
          </p:spPr>
          <p:txBody>
            <a:bodyPr lIns="108000" tIns="108000" rIns="108000" bIns="108000"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schemeClr val="bg1"/>
                  </a:solidFill>
                  <a:latin typeface="Twinkl" pitchFamily="50" charset="0"/>
                </a:rPr>
                <a:t>1000</a:t>
              </a:r>
            </a:p>
          </p:txBody>
        </p:sp>
        <p:sp>
          <p:nvSpPr>
            <p:cNvPr id="82" name="Rectangle 81"/>
            <p:cNvSpPr>
              <a:spLocks/>
            </p:cNvSpPr>
            <p:nvPr/>
          </p:nvSpPr>
          <p:spPr>
            <a:xfrm>
              <a:off x="6736663" y="4600534"/>
              <a:ext cx="779591" cy="495108"/>
            </a:xfrm>
            <a:prstGeom prst="rect">
              <a:avLst/>
            </a:prstGeom>
            <a:grpFill/>
          </p:spPr>
          <p:txBody>
            <a:bodyPr lIns="108000" tIns="108000" rIns="108000" bIns="108000"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schemeClr val="bg1"/>
                  </a:solidFill>
                  <a:latin typeface="Twinkl" pitchFamily="50" charset="0"/>
                </a:rPr>
                <a:t>1100</a:t>
              </a:r>
            </a:p>
          </p:txBody>
        </p:sp>
      </p:grpSp>
      <p:sp>
        <p:nvSpPr>
          <p:cNvPr id="9246" name="Rectangle 41"/>
          <p:cNvSpPr>
            <a:spLocks/>
          </p:cNvSpPr>
          <p:nvPr/>
        </p:nvSpPr>
        <p:spPr bwMode="auto">
          <a:xfrm>
            <a:off x="1296988" y="5495925"/>
            <a:ext cx="773112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400</a:t>
            </a:r>
          </a:p>
        </p:txBody>
      </p:sp>
      <p:sp>
        <p:nvSpPr>
          <p:cNvPr id="9247" name="Rectangle 83"/>
          <p:cNvSpPr>
            <a:spLocks/>
          </p:cNvSpPr>
          <p:nvPr/>
        </p:nvSpPr>
        <p:spPr bwMode="auto">
          <a:xfrm>
            <a:off x="2257425" y="5495925"/>
            <a:ext cx="774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350</a:t>
            </a:r>
          </a:p>
        </p:txBody>
      </p:sp>
      <p:sp>
        <p:nvSpPr>
          <p:cNvPr id="85" name="Rectangle 84"/>
          <p:cNvSpPr>
            <a:spLocks/>
          </p:cNvSpPr>
          <p:nvPr/>
        </p:nvSpPr>
        <p:spPr>
          <a:xfrm>
            <a:off x="3168650" y="5495925"/>
            <a:ext cx="774700" cy="4953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?</a:t>
            </a:r>
          </a:p>
        </p:txBody>
      </p:sp>
      <p:sp>
        <p:nvSpPr>
          <p:cNvPr id="86" name="Rectangle 85"/>
          <p:cNvSpPr>
            <a:spLocks/>
          </p:cNvSpPr>
          <p:nvPr/>
        </p:nvSpPr>
        <p:spPr>
          <a:xfrm>
            <a:off x="4132263" y="5495925"/>
            <a:ext cx="774700" cy="4953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?</a:t>
            </a:r>
          </a:p>
        </p:txBody>
      </p:sp>
      <p:sp>
        <p:nvSpPr>
          <p:cNvPr id="87" name="Rectangle 86"/>
          <p:cNvSpPr>
            <a:spLocks/>
          </p:cNvSpPr>
          <p:nvPr/>
        </p:nvSpPr>
        <p:spPr>
          <a:xfrm>
            <a:off x="5095875" y="5495925"/>
            <a:ext cx="774700" cy="4953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?</a:t>
            </a:r>
          </a:p>
        </p:txBody>
      </p:sp>
      <p:sp>
        <p:nvSpPr>
          <p:cNvPr id="88" name="Rectangle 87"/>
          <p:cNvSpPr>
            <a:spLocks/>
          </p:cNvSpPr>
          <p:nvPr/>
        </p:nvSpPr>
        <p:spPr>
          <a:xfrm>
            <a:off x="6059488" y="5495925"/>
            <a:ext cx="774700" cy="4953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?</a:t>
            </a:r>
          </a:p>
        </p:txBody>
      </p:sp>
      <p:sp>
        <p:nvSpPr>
          <p:cNvPr id="9252" name="Rectangle 88"/>
          <p:cNvSpPr>
            <a:spLocks/>
          </p:cNvSpPr>
          <p:nvPr/>
        </p:nvSpPr>
        <p:spPr bwMode="auto">
          <a:xfrm>
            <a:off x="7073900" y="5495925"/>
            <a:ext cx="77311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100</a:t>
            </a:r>
          </a:p>
        </p:txBody>
      </p:sp>
      <p:grpSp>
        <p:nvGrpSpPr>
          <p:cNvPr id="95" name="Group 94"/>
          <p:cNvGrpSpPr/>
          <p:nvPr/>
        </p:nvGrpSpPr>
        <p:grpSpPr>
          <a:xfrm>
            <a:off x="3169334" y="5496279"/>
            <a:ext cx="3665839" cy="495108"/>
            <a:chOff x="3169334" y="5496279"/>
            <a:chExt cx="3665839" cy="495108"/>
          </a:xfrm>
          <a:solidFill>
            <a:schemeClr val="accent5">
              <a:lumMod val="75000"/>
            </a:schemeClr>
          </a:solidFill>
        </p:grpSpPr>
        <p:sp>
          <p:nvSpPr>
            <p:cNvPr id="91" name="Rectangle 90"/>
            <p:cNvSpPr>
              <a:spLocks/>
            </p:cNvSpPr>
            <p:nvPr/>
          </p:nvSpPr>
          <p:spPr>
            <a:xfrm>
              <a:off x="3169334" y="5496279"/>
              <a:ext cx="774358" cy="495108"/>
            </a:xfrm>
            <a:prstGeom prst="rect">
              <a:avLst/>
            </a:prstGeom>
            <a:grpFill/>
          </p:spPr>
          <p:txBody>
            <a:bodyPr lIns="108000" tIns="108000" rIns="108000" bIns="108000"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schemeClr val="bg1"/>
                  </a:solidFill>
                  <a:latin typeface="Twinkl" pitchFamily="50" charset="0"/>
                </a:rPr>
                <a:t>300</a:t>
              </a:r>
            </a:p>
          </p:txBody>
        </p:sp>
        <p:sp>
          <p:nvSpPr>
            <p:cNvPr id="92" name="Rectangle 91"/>
            <p:cNvSpPr>
              <a:spLocks/>
            </p:cNvSpPr>
            <p:nvPr/>
          </p:nvSpPr>
          <p:spPr>
            <a:xfrm>
              <a:off x="4133161" y="5496279"/>
              <a:ext cx="774358" cy="495108"/>
            </a:xfrm>
            <a:prstGeom prst="rect">
              <a:avLst/>
            </a:prstGeom>
            <a:grpFill/>
          </p:spPr>
          <p:txBody>
            <a:bodyPr lIns="108000" tIns="108000" rIns="108000" bIns="108000"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schemeClr val="bg1"/>
                  </a:solidFill>
                  <a:latin typeface="Twinkl" pitchFamily="50" charset="0"/>
                </a:rPr>
                <a:t>250</a:t>
              </a:r>
            </a:p>
          </p:txBody>
        </p:sp>
        <p:sp>
          <p:nvSpPr>
            <p:cNvPr id="93" name="Rectangle 92"/>
            <p:cNvSpPr>
              <a:spLocks/>
            </p:cNvSpPr>
            <p:nvPr/>
          </p:nvSpPr>
          <p:spPr>
            <a:xfrm>
              <a:off x="5096988" y="5496279"/>
              <a:ext cx="774358" cy="495108"/>
            </a:xfrm>
            <a:prstGeom prst="rect">
              <a:avLst/>
            </a:prstGeom>
            <a:grpFill/>
          </p:spPr>
          <p:txBody>
            <a:bodyPr lIns="108000" tIns="108000" rIns="108000" bIns="108000"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schemeClr val="bg1"/>
                  </a:solidFill>
                  <a:latin typeface="Twinkl" pitchFamily="50" charset="0"/>
                </a:rPr>
                <a:t>200</a:t>
              </a:r>
            </a:p>
          </p:txBody>
        </p:sp>
        <p:sp>
          <p:nvSpPr>
            <p:cNvPr id="94" name="Rectangle 93"/>
            <p:cNvSpPr>
              <a:spLocks/>
            </p:cNvSpPr>
            <p:nvPr/>
          </p:nvSpPr>
          <p:spPr>
            <a:xfrm>
              <a:off x="6060815" y="5496279"/>
              <a:ext cx="774358" cy="495108"/>
            </a:xfrm>
            <a:prstGeom prst="rect">
              <a:avLst/>
            </a:prstGeom>
            <a:grpFill/>
          </p:spPr>
          <p:txBody>
            <a:bodyPr lIns="108000" tIns="108000" rIns="108000" bIns="108000"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schemeClr val="bg1"/>
                  </a:solidFill>
                  <a:latin typeface="Twinkl" pitchFamily="50" charset="0"/>
                </a:rPr>
                <a:t>150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BASE 84"/>
          <p:cNvGrpSpPr>
            <a:grpSpLocks/>
          </p:cNvGrpSpPr>
          <p:nvPr/>
        </p:nvGrpSpPr>
        <p:grpSpPr bwMode="auto">
          <a:xfrm>
            <a:off x="2074863" y="2389188"/>
            <a:ext cx="1225550" cy="577850"/>
            <a:chOff x="3290556" y="3541683"/>
            <a:chExt cx="1224526" cy="577657"/>
          </a:xfrm>
        </p:grpSpPr>
        <p:cxnSp>
          <p:nvCxnSpPr>
            <p:cNvPr id="74" name="Straight Connector 73"/>
            <p:cNvCxnSpPr/>
            <p:nvPr/>
          </p:nvCxnSpPr>
          <p:spPr>
            <a:xfrm flipV="1">
              <a:off x="3290556" y="3541683"/>
              <a:ext cx="0" cy="57765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flipV="1">
              <a:off x="3431725" y="3541683"/>
              <a:ext cx="0" cy="57765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flipV="1">
              <a:off x="3572895" y="3541683"/>
              <a:ext cx="0" cy="57765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 flipV="1">
              <a:off x="3714064" y="3541683"/>
              <a:ext cx="0" cy="57765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 flipV="1">
              <a:off x="3855234" y="3541683"/>
              <a:ext cx="0" cy="57765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 flipV="1">
              <a:off x="3996403" y="3541683"/>
              <a:ext cx="0" cy="57765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flipV="1">
              <a:off x="4137573" y="3541683"/>
              <a:ext cx="0" cy="57765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 flipV="1">
              <a:off x="4278742" y="3541683"/>
              <a:ext cx="0" cy="57765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Rectangle 103"/>
            <p:cNvSpPr/>
            <p:nvPr/>
          </p:nvSpPr>
          <p:spPr>
            <a:xfrm>
              <a:off x="4405636" y="4009839"/>
              <a:ext cx="109446" cy="10950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4405636" y="3854316"/>
              <a:ext cx="109446" cy="10950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4405636" y="3697206"/>
              <a:ext cx="109446" cy="1095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4405636" y="3541683"/>
              <a:ext cx="109446" cy="1095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grpSp>
        <p:nvGrpSpPr>
          <p:cNvPr id="11" name="BASE 460"/>
          <p:cNvGrpSpPr>
            <a:grpSpLocks/>
          </p:cNvGrpSpPr>
          <p:nvPr/>
        </p:nvGrpSpPr>
        <p:grpSpPr bwMode="auto">
          <a:xfrm>
            <a:off x="1630363" y="4213225"/>
            <a:ext cx="2066925" cy="1216025"/>
            <a:chOff x="1415276" y="4225122"/>
            <a:chExt cx="2065457" cy="1216199"/>
          </a:xfrm>
        </p:grpSpPr>
        <p:grpSp>
          <p:nvGrpSpPr>
            <p:cNvPr id="27678" name="Group 108"/>
            <p:cNvGrpSpPr>
              <a:grpSpLocks/>
            </p:cNvGrpSpPr>
            <p:nvPr/>
          </p:nvGrpSpPr>
          <p:grpSpPr bwMode="auto">
            <a:xfrm>
              <a:off x="1415276" y="4225122"/>
              <a:ext cx="1224526" cy="546334"/>
              <a:chOff x="5932930" y="2428227"/>
              <a:chExt cx="1224526" cy="546334"/>
            </a:xfrm>
          </p:grpSpPr>
          <p:sp>
            <p:nvSpPr>
              <p:cNvPr id="110" name="Rectangle 109"/>
              <p:cNvSpPr/>
              <p:nvPr/>
            </p:nvSpPr>
            <p:spPr>
              <a:xfrm>
                <a:off x="5932930" y="2428227"/>
                <a:ext cx="545712" cy="546178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  <p:sp>
            <p:nvSpPr>
              <p:cNvPr id="111" name="Rectangle 110"/>
              <p:cNvSpPr/>
              <p:nvPr/>
            </p:nvSpPr>
            <p:spPr>
              <a:xfrm>
                <a:off x="6611898" y="2428227"/>
                <a:ext cx="545712" cy="546178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</p:grpSp>
        <p:grpSp>
          <p:nvGrpSpPr>
            <p:cNvPr id="27679" name="Group 111"/>
            <p:cNvGrpSpPr>
              <a:grpSpLocks/>
            </p:cNvGrpSpPr>
            <p:nvPr/>
          </p:nvGrpSpPr>
          <p:grpSpPr bwMode="auto">
            <a:xfrm>
              <a:off x="1415276" y="4894987"/>
              <a:ext cx="1224526" cy="546334"/>
              <a:chOff x="5932930" y="2428227"/>
              <a:chExt cx="1224526" cy="546334"/>
            </a:xfrm>
          </p:grpSpPr>
          <p:sp>
            <p:nvSpPr>
              <p:cNvPr id="113" name="Rectangle 112"/>
              <p:cNvSpPr/>
              <p:nvPr/>
            </p:nvSpPr>
            <p:spPr>
              <a:xfrm>
                <a:off x="5932930" y="2428383"/>
                <a:ext cx="545712" cy="546178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  <p:sp>
            <p:nvSpPr>
              <p:cNvPr id="114" name="Rectangle 113"/>
              <p:cNvSpPr/>
              <p:nvPr/>
            </p:nvSpPr>
            <p:spPr>
              <a:xfrm>
                <a:off x="6611898" y="2428383"/>
                <a:ext cx="545712" cy="546178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</p:grpSp>
        <p:grpSp>
          <p:nvGrpSpPr>
            <p:cNvPr id="27680" name="Group 7"/>
            <p:cNvGrpSpPr>
              <a:grpSpLocks/>
            </p:cNvGrpSpPr>
            <p:nvPr/>
          </p:nvGrpSpPr>
          <p:grpSpPr bwMode="auto">
            <a:xfrm>
              <a:off x="2780941" y="4532039"/>
              <a:ext cx="699792" cy="577657"/>
              <a:chOff x="2780941" y="4532039"/>
              <a:chExt cx="699792" cy="577657"/>
            </a:xfrm>
          </p:grpSpPr>
          <p:cxnSp>
            <p:nvCxnSpPr>
              <p:cNvPr id="115" name="Straight Connector 114"/>
              <p:cNvCxnSpPr/>
              <p:nvPr/>
            </p:nvCxnSpPr>
            <p:spPr>
              <a:xfrm flipV="1">
                <a:off x="2781142" y="4531554"/>
                <a:ext cx="0" cy="577933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/>
              <p:cNvCxnSpPr/>
              <p:nvPr/>
            </p:nvCxnSpPr>
            <p:spPr>
              <a:xfrm flipV="1">
                <a:off x="2920743" y="4531554"/>
                <a:ext cx="0" cy="577933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/>
              <p:cNvCxnSpPr/>
              <p:nvPr/>
            </p:nvCxnSpPr>
            <p:spPr>
              <a:xfrm flipV="1">
                <a:off x="3060344" y="4531554"/>
                <a:ext cx="0" cy="577933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/>
            </p:nvCxnSpPr>
            <p:spPr>
              <a:xfrm flipV="1">
                <a:off x="3201531" y="4531554"/>
                <a:ext cx="0" cy="577933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/>
            </p:nvCxnSpPr>
            <p:spPr>
              <a:xfrm flipV="1">
                <a:off x="3341132" y="4531554"/>
                <a:ext cx="0" cy="577933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/>
              <p:cNvCxnSpPr/>
              <p:nvPr/>
            </p:nvCxnSpPr>
            <p:spPr>
              <a:xfrm flipV="1">
                <a:off x="3480733" y="4531554"/>
                <a:ext cx="0" cy="577933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" name="BASE 200"/>
          <p:cNvGrpSpPr>
            <a:grpSpLocks/>
          </p:cNvGrpSpPr>
          <p:nvPr/>
        </p:nvGrpSpPr>
        <p:grpSpPr bwMode="auto">
          <a:xfrm>
            <a:off x="5867400" y="2403475"/>
            <a:ext cx="1225550" cy="546100"/>
            <a:chOff x="5932930" y="2428227"/>
            <a:chExt cx="1224526" cy="546334"/>
          </a:xfrm>
        </p:grpSpPr>
        <p:sp>
          <p:nvSpPr>
            <p:cNvPr id="73" name="Rectangle 72"/>
            <p:cNvSpPr/>
            <p:nvPr/>
          </p:nvSpPr>
          <p:spPr>
            <a:xfrm>
              <a:off x="5932930" y="2428227"/>
              <a:ext cx="545644" cy="546334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6611812" y="2428227"/>
              <a:ext cx="545644" cy="546334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grpSp>
        <p:nvGrpSpPr>
          <p:cNvPr id="17" name="BASE 811"/>
          <p:cNvGrpSpPr>
            <a:grpSpLocks/>
          </p:cNvGrpSpPr>
          <p:nvPr/>
        </p:nvGrpSpPr>
        <p:grpSpPr bwMode="auto">
          <a:xfrm>
            <a:off x="5067300" y="4175125"/>
            <a:ext cx="2957513" cy="1212850"/>
            <a:chOff x="5190623" y="4175358"/>
            <a:chExt cx="2957918" cy="1213009"/>
          </a:xfrm>
        </p:grpSpPr>
        <p:grpSp>
          <p:nvGrpSpPr>
            <p:cNvPr id="27661" name="Group 120"/>
            <p:cNvGrpSpPr>
              <a:grpSpLocks/>
            </p:cNvGrpSpPr>
            <p:nvPr/>
          </p:nvGrpSpPr>
          <p:grpSpPr bwMode="auto">
            <a:xfrm>
              <a:off x="5190623" y="4175358"/>
              <a:ext cx="1224526" cy="546334"/>
              <a:chOff x="5932930" y="2428227"/>
              <a:chExt cx="1224526" cy="546334"/>
            </a:xfrm>
          </p:grpSpPr>
          <p:sp>
            <p:nvSpPr>
              <p:cNvPr id="122" name="Rectangle 121"/>
              <p:cNvSpPr/>
              <p:nvPr/>
            </p:nvSpPr>
            <p:spPr>
              <a:xfrm>
                <a:off x="5932930" y="2428227"/>
                <a:ext cx="546175" cy="546172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  <p:sp>
            <p:nvSpPr>
              <p:cNvPr id="123" name="Rectangle 122"/>
              <p:cNvSpPr/>
              <p:nvPr/>
            </p:nvSpPr>
            <p:spPr>
              <a:xfrm>
                <a:off x="6610886" y="2428227"/>
                <a:ext cx="546175" cy="546172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</p:grpSp>
        <p:grpSp>
          <p:nvGrpSpPr>
            <p:cNvPr id="27662" name="Group 123"/>
            <p:cNvGrpSpPr>
              <a:grpSpLocks/>
            </p:cNvGrpSpPr>
            <p:nvPr/>
          </p:nvGrpSpPr>
          <p:grpSpPr bwMode="auto">
            <a:xfrm>
              <a:off x="5190623" y="4842033"/>
              <a:ext cx="1224526" cy="546334"/>
              <a:chOff x="5932930" y="2428227"/>
              <a:chExt cx="1224526" cy="546334"/>
            </a:xfrm>
          </p:grpSpPr>
          <p:sp>
            <p:nvSpPr>
              <p:cNvPr id="125" name="Rectangle 124"/>
              <p:cNvSpPr/>
              <p:nvPr/>
            </p:nvSpPr>
            <p:spPr>
              <a:xfrm>
                <a:off x="5932930" y="2428389"/>
                <a:ext cx="546175" cy="546172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  <p:sp>
            <p:nvSpPr>
              <p:cNvPr id="126" name="Rectangle 125"/>
              <p:cNvSpPr/>
              <p:nvPr/>
            </p:nvSpPr>
            <p:spPr>
              <a:xfrm>
                <a:off x="6610886" y="2428389"/>
                <a:ext cx="546175" cy="546172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</p:grpSp>
        <p:grpSp>
          <p:nvGrpSpPr>
            <p:cNvPr id="27663" name="Group 13"/>
            <p:cNvGrpSpPr>
              <a:grpSpLocks/>
            </p:cNvGrpSpPr>
            <p:nvPr/>
          </p:nvGrpSpPr>
          <p:grpSpPr bwMode="auto">
            <a:xfrm>
              <a:off x="6570197" y="4175358"/>
              <a:ext cx="1224526" cy="1213009"/>
              <a:chOff x="6570197" y="4175358"/>
              <a:chExt cx="1224526" cy="1213009"/>
            </a:xfrm>
          </p:grpSpPr>
          <p:grpSp>
            <p:nvGrpSpPr>
              <p:cNvPr id="27666" name="Group 133"/>
              <p:cNvGrpSpPr>
                <a:grpSpLocks/>
              </p:cNvGrpSpPr>
              <p:nvPr/>
            </p:nvGrpSpPr>
            <p:grpSpPr bwMode="auto">
              <a:xfrm>
                <a:off x="6570197" y="4175358"/>
                <a:ext cx="1224526" cy="546334"/>
                <a:chOff x="5932930" y="2428227"/>
                <a:chExt cx="1224526" cy="546334"/>
              </a:xfrm>
            </p:grpSpPr>
            <p:sp>
              <p:nvSpPr>
                <p:cNvPr id="135" name="Rectangle 134"/>
                <p:cNvSpPr/>
                <p:nvPr/>
              </p:nvSpPr>
              <p:spPr>
                <a:xfrm>
                  <a:off x="5933083" y="2428227"/>
                  <a:ext cx="546175" cy="546172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136" name="Rectangle 135"/>
                <p:cNvSpPr/>
                <p:nvPr/>
              </p:nvSpPr>
              <p:spPr>
                <a:xfrm>
                  <a:off x="6611038" y="2428227"/>
                  <a:ext cx="546175" cy="546172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</p:grpSp>
          <p:grpSp>
            <p:nvGrpSpPr>
              <p:cNvPr id="27667" name="Group 136"/>
              <p:cNvGrpSpPr>
                <a:grpSpLocks/>
              </p:cNvGrpSpPr>
              <p:nvPr/>
            </p:nvGrpSpPr>
            <p:grpSpPr bwMode="auto">
              <a:xfrm>
                <a:off x="6570197" y="4842033"/>
                <a:ext cx="1224526" cy="546334"/>
                <a:chOff x="5932930" y="2428227"/>
                <a:chExt cx="1224526" cy="546334"/>
              </a:xfrm>
            </p:grpSpPr>
            <p:sp>
              <p:nvSpPr>
                <p:cNvPr id="138" name="Rectangle 137"/>
                <p:cNvSpPr/>
                <p:nvPr/>
              </p:nvSpPr>
              <p:spPr>
                <a:xfrm>
                  <a:off x="5933083" y="2428389"/>
                  <a:ext cx="546175" cy="546172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139" name="Rectangle 138"/>
                <p:cNvSpPr/>
                <p:nvPr/>
              </p:nvSpPr>
              <p:spPr>
                <a:xfrm>
                  <a:off x="6611038" y="2428389"/>
                  <a:ext cx="546175" cy="546172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</p:grpSp>
        </p:grpSp>
        <p:cxnSp>
          <p:nvCxnSpPr>
            <p:cNvPr id="141" name="Straight Connector 140"/>
            <p:cNvCxnSpPr/>
            <p:nvPr/>
          </p:nvCxnSpPr>
          <p:spPr>
            <a:xfrm flipV="1">
              <a:off x="7924672" y="4492900"/>
              <a:ext cx="0" cy="57792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2" name="Rectangle 141"/>
            <p:cNvSpPr/>
            <p:nvPr/>
          </p:nvSpPr>
          <p:spPr>
            <a:xfrm>
              <a:off x="8038988" y="4727880"/>
              <a:ext cx="109553" cy="10796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sp>
        <p:nvSpPr>
          <p:cNvPr id="27654" name="Rectangle 5"/>
          <p:cNvSpPr>
            <a:spLocks/>
          </p:cNvSpPr>
          <p:nvPr/>
        </p:nvSpPr>
        <p:spPr bwMode="auto">
          <a:xfrm>
            <a:off x="539750" y="520700"/>
            <a:ext cx="80645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tx1"/>
                </a:solidFill>
              </a:rPr>
              <a:t>Representing Numbers Using Base 10 Drawings</a:t>
            </a:r>
            <a:endParaRPr lang="en-GB" altLang="en-US" sz="2200">
              <a:solidFill>
                <a:schemeClr val="tx1"/>
              </a:solidFill>
              <a:latin typeface="Twinkl SemiBold" pitchFamily="2" charset="0"/>
            </a:endParaRPr>
          </a:p>
        </p:txBody>
      </p:sp>
      <p:sp>
        <p:nvSpPr>
          <p:cNvPr id="27655" name="Rectangle 14"/>
          <p:cNvSpPr>
            <a:spLocks/>
          </p:cNvSpPr>
          <p:nvPr/>
        </p:nvSpPr>
        <p:spPr bwMode="auto">
          <a:xfrm>
            <a:off x="755650" y="1177925"/>
            <a:ext cx="7632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Complete Base 10 drawings for the following numbers:</a:t>
            </a:r>
          </a:p>
        </p:txBody>
      </p:sp>
      <p:sp>
        <p:nvSpPr>
          <p:cNvPr id="27656" name="Rectangle 15"/>
          <p:cNvSpPr>
            <a:spLocks/>
          </p:cNvSpPr>
          <p:nvPr/>
        </p:nvSpPr>
        <p:spPr bwMode="auto">
          <a:xfrm>
            <a:off x="755650" y="5792788"/>
            <a:ext cx="7632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</a:rPr>
              <a:t>Click on the circles to reveal the answer.</a:t>
            </a:r>
          </a:p>
        </p:txBody>
      </p:sp>
      <p:sp>
        <p:nvSpPr>
          <p:cNvPr id="32" name="84"/>
          <p:cNvSpPr/>
          <p:nvPr/>
        </p:nvSpPr>
        <p:spPr>
          <a:xfrm>
            <a:off x="2074863" y="2090738"/>
            <a:ext cx="1177925" cy="117633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/>
              <a:t>84</a:t>
            </a:r>
          </a:p>
        </p:txBody>
      </p:sp>
      <p:sp>
        <p:nvSpPr>
          <p:cNvPr id="30" name="460"/>
          <p:cNvSpPr/>
          <p:nvPr/>
        </p:nvSpPr>
        <p:spPr>
          <a:xfrm>
            <a:off x="2074863" y="4213225"/>
            <a:ext cx="1177925" cy="117633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/>
              <a:t>460</a:t>
            </a:r>
          </a:p>
        </p:txBody>
      </p:sp>
      <p:sp>
        <p:nvSpPr>
          <p:cNvPr id="34" name="200"/>
          <p:cNvSpPr/>
          <p:nvPr/>
        </p:nvSpPr>
        <p:spPr>
          <a:xfrm>
            <a:off x="5891213" y="2090738"/>
            <a:ext cx="1177925" cy="117633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/>
              <a:t>200</a:t>
            </a:r>
          </a:p>
        </p:txBody>
      </p:sp>
      <p:sp>
        <p:nvSpPr>
          <p:cNvPr id="35" name="811"/>
          <p:cNvSpPr/>
          <p:nvPr/>
        </p:nvSpPr>
        <p:spPr>
          <a:xfrm>
            <a:off x="5891213" y="4213225"/>
            <a:ext cx="1177925" cy="117633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/>
              <a:t>811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32" grpId="0" animBg="1"/>
      <p:bldP spid="30" grpId="0" animBg="1"/>
      <p:bldP spid="34" grpId="0" animBg="1"/>
      <p:bldP spid="3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5"/>
          <p:cNvSpPr>
            <a:spLocks/>
          </p:cNvSpPr>
          <p:nvPr/>
        </p:nvSpPr>
        <p:spPr bwMode="auto">
          <a:xfrm>
            <a:off x="539750" y="520700"/>
            <a:ext cx="80645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tx1"/>
                </a:solidFill>
              </a:rPr>
              <a:t>Estimating Numbers on a Number Line</a:t>
            </a:r>
            <a:endParaRPr lang="en-GB" altLang="en-US" sz="2200">
              <a:solidFill>
                <a:schemeClr val="tx1"/>
              </a:solidFill>
              <a:latin typeface="Twinkl SemiBold" pitchFamily="2" charset="0"/>
            </a:endParaRPr>
          </a:p>
        </p:txBody>
      </p:sp>
      <p:grpSp>
        <p:nvGrpSpPr>
          <p:cNvPr id="28675" name="Group 20"/>
          <p:cNvGrpSpPr>
            <a:grpSpLocks/>
          </p:cNvGrpSpPr>
          <p:nvPr/>
        </p:nvGrpSpPr>
        <p:grpSpPr bwMode="auto">
          <a:xfrm>
            <a:off x="755650" y="2008188"/>
            <a:ext cx="7848600" cy="1185862"/>
            <a:chOff x="755650" y="2832650"/>
            <a:chExt cx="7848600" cy="1186680"/>
          </a:xfrm>
        </p:grpSpPr>
        <p:grpSp>
          <p:nvGrpSpPr>
            <p:cNvPr id="28681" name="Group 19"/>
            <p:cNvGrpSpPr>
              <a:grpSpLocks/>
            </p:cNvGrpSpPr>
            <p:nvPr/>
          </p:nvGrpSpPr>
          <p:grpSpPr bwMode="auto">
            <a:xfrm>
              <a:off x="755650" y="2832650"/>
              <a:ext cx="7445433" cy="1186679"/>
              <a:chOff x="755650" y="2832650"/>
              <a:chExt cx="7445433" cy="1186679"/>
            </a:xfrm>
          </p:grpSpPr>
          <p:grpSp>
            <p:nvGrpSpPr>
              <p:cNvPr id="28683" name="Group 9"/>
              <p:cNvGrpSpPr>
                <a:grpSpLocks/>
              </p:cNvGrpSpPr>
              <p:nvPr/>
            </p:nvGrpSpPr>
            <p:grpSpPr bwMode="auto">
              <a:xfrm>
                <a:off x="962795" y="3429000"/>
                <a:ext cx="7238288" cy="130735"/>
                <a:chOff x="953151" y="3489405"/>
                <a:chExt cx="7238288" cy="130735"/>
              </a:xfrm>
            </p:grpSpPr>
            <p:cxnSp>
              <p:nvCxnSpPr>
                <p:cNvPr id="5" name="Straight Connector 4"/>
                <p:cNvCxnSpPr/>
                <p:nvPr/>
              </p:nvCxnSpPr>
              <p:spPr>
                <a:xfrm>
                  <a:off x="952381" y="3615865"/>
                  <a:ext cx="7239000" cy="0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flipV="1">
                  <a:off x="957144" y="3488778"/>
                  <a:ext cx="0" cy="131854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flipV="1">
                  <a:off x="8186619" y="3488778"/>
                  <a:ext cx="0" cy="131854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" name="Straight Arrow Connector 12"/>
              <p:cNvCxnSpPr/>
              <p:nvPr/>
            </p:nvCxnSpPr>
            <p:spPr>
              <a:xfrm>
                <a:off x="4084638" y="2832650"/>
                <a:ext cx="0" cy="606843"/>
              </a:xfrm>
              <a:prstGeom prst="straightConnector1">
                <a:avLst/>
              </a:prstGeom>
              <a:ln w="444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685" name="Rectangle 65"/>
              <p:cNvSpPr>
                <a:spLocks/>
              </p:cNvSpPr>
              <p:nvPr/>
            </p:nvSpPr>
            <p:spPr bwMode="auto">
              <a:xfrm>
                <a:off x="755650" y="3524221"/>
                <a:ext cx="437322" cy="495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8000" tIns="108000" rIns="108000" bIns="108000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GB" altLang="en-US">
                    <a:solidFill>
                      <a:schemeClr val="tx1"/>
                    </a:solidFill>
                  </a:rPr>
                  <a:t>0</a:t>
                </a:r>
              </a:p>
            </p:txBody>
          </p:sp>
        </p:grpSp>
        <p:sp>
          <p:nvSpPr>
            <p:cNvPr id="28682" name="Rectangle 66"/>
            <p:cNvSpPr>
              <a:spLocks/>
            </p:cNvSpPr>
            <p:nvPr/>
          </p:nvSpPr>
          <p:spPr bwMode="auto">
            <a:xfrm>
              <a:off x="7774884" y="3524222"/>
              <a:ext cx="829366" cy="495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tIns="108000" rIns="108000" bIns="108000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1000</a:t>
              </a:r>
            </a:p>
          </p:txBody>
        </p:sp>
      </p:grpSp>
      <p:grpSp>
        <p:nvGrpSpPr>
          <p:cNvPr id="28676" name="Group 23"/>
          <p:cNvGrpSpPr>
            <a:grpSpLocks/>
          </p:cNvGrpSpPr>
          <p:nvPr/>
        </p:nvGrpSpPr>
        <p:grpSpPr bwMode="auto">
          <a:xfrm>
            <a:off x="1481138" y="3429000"/>
            <a:ext cx="6181725" cy="3429000"/>
            <a:chOff x="1593857" y="3429000"/>
            <a:chExt cx="6181027" cy="3429001"/>
          </a:xfrm>
        </p:grpSpPr>
        <p:pic>
          <p:nvPicPr>
            <p:cNvPr id="28679" name="Picture 2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20"/>
            <a:stretch>
              <a:fillRect/>
            </a:stretch>
          </p:blipFill>
          <p:spPr bwMode="auto">
            <a:xfrm>
              <a:off x="1593857" y="3647661"/>
              <a:ext cx="2988082" cy="3210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ounded Rectangular Callout 22"/>
            <p:cNvSpPr/>
            <p:nvPr/>
          </p:nvSpPr>
          <p:spPr>
            <a:xfrm>
              <a:off x="3925631" y="3429000"/>
              <a:ext cx="3849253" cy="1017588"/>
            </a:xfrm>
            <a:prstGeom prst="wedgeRoundRectCallout">
              <a:avLst>
                <a:gd name="adj1" fmla="val -66540"/>
                <a:gd name="adj2" fmla="val 32214"/>
                <a:gd name="adj3" fmla="val 1666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/>
                <a:t>How do you go about working out the answer?</a:t>
              </a:r>
            </a:p>
          </p:txBody>
        </p:sp>
      </p:grpSp>
      <p:sp>
        <p:nvSpPr>
          <p:cNvPr id="88" name="Rectangle 87"/>
          <p:cNvSpPr>
            <a:spLocks/>
          </p:cNvSpPr>
          <p:nvPr/>
        </p:nvSpPr>
        <p:spPr>
          <a:xfrm>
            <a:off x="3767138" y="1397000"/>
            <a:ext cx="636587" cy="4953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?</a:t>
            </a:r>
          </a:p>
        </p:txBody>
      </p:sp>
      <p:sp>
        <p:nvSpPr>
          <p:cNvPr id="90" name="Rectangle 89"/>
          <p:cNvSpPr>
            <a:spLocks/>
          </p:cNvSpPr>
          <p:nvPr/>
        </p:nvSpPr>
        <p:spPr bwMode="auto">
          <a:xfrm>
            <a:off x="3767138" y="1390650"/>
            <a:ext cx="636587" cy="495300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bg1"/>
                </a:solidFill>
              </a:rPr>
              <a:t>420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5"/>
          <p:cNvSpPr>
            <a:spLocks/>
          </p:cNvSpPr>
          <p:nvPr/>
        </p:nvSpPr>
        <p:spPr bwMode="auto">
          <a:xfrm>
            <a:off x="539750" y="520700"/>
            <a:ext cx="80645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tx1"/>
                </a:solidFill>
              </a:rPr>
              <a:t>Estimating Numbers on a Number Line</a:t>
            </a:r>
            <a:endParaRPr lang="en-GB" altLang="en-US" sz="2200">
              <a:solidFill>
                <a:schemeClr val="tx1"/>
              </a:solidFill>
              <a:latin typeface="Twinkl SemiBold" pitchFamily="2" charset="0"/>
            </a:endParaRPr>
          </a:p>
        </p:txBody>
      </p:sp>
      <p:grpSp>
        <p:nvGrpSpPr>
          <p:cNvPr id="29699" name="Group 20"/>
          <p:cNvGrpSpPr>
            <a:grpSpLocks/>
          </p:cNvGrpSpPr>
          <p:nvPr/>
        </p:nvGrpSpPr>
        <p:grpSpPr bwMode="auto">
          <a:xfrm>
            <a:off x="755650" y="2008188"/>
            <a:ext cx="7848600" cy="1185862"/>
            <a:chOff x="755650" y="2832650"/>
            <a:chExt cx="7848600" cy="1186680"/>
          </a:xfrm>
        </p:grpSpPr>
        <p:grpSp>
          <p:nvGrpSpPr>
            <p:cNvPr id="29705" name="Group 19"/>
            <p:cNvGrpSpPr>
              <a:grpSpLocks/>
            </p:cNvGrpSpPr>
            <p:nvPr/>
          </p:nvGrpSpPr>
          <p:grpSpPr bwMode="auto">
            <a:xfrm>
              <a:off x="755650" y="2832650"/>
              <a:ext cx="7445433" cy="1186679"/>
              <a:chOff x="755650" y="2832650"/>
              <a:chExt cx="7445433" cy="1186679"/>
            </a:xfrm>
          </p:grpSpPr>
          <p:grpSp>
            <p:nvGrpSpPr>
              <p:cNvPr id="29707" name="Group 9"/>
              <p:cNvGrpSpPr>
                <a:grpSpLocks/>
              </p:cNvGrpSpPr>
              <p:nvPr/>
            </p:nvGrpSpPr>
            <p:grpSpPr bwMode="auto">
              <a:xfrm>
                <a:off x="962795" y="3429000"/>
                <a:ext cx="7238288" cy="130735"/>
                <a:chOff x="953151" y="3489405"/>
                <a:chExt cx="7238288" cy="130735"/>
              </a:xfrm>
            </p:grpSpPr>
            <p:cxnSp>
              <p:nvCxnSpPr>
                <p:cNvPr id="5" name="Straight Connector 4"/>
                <p:cNvCxnSpPr/>
                <p:nvPr/>
              </p:nvCxnSpPr>
              <p:spPr>
                <a:xfrm>
                  <a:off x="952381" y="3615865"/>
                  <a:ext cx="7239000" cy="0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flipV="1">
                  <a:off x="957144" y="3488778"/>
                  <a:ext cx="0" cy="131854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flipV="1">
                  <a:off x="8186619" y="3488778"/>
                  <a:ext cx="0" cy="131854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" name="Straight Arrow Connector 12"/>
              <p:cNvCxnSpPr/>
              <p:nvPr/>
            </p:nvCxnSpPr>
            <p:spPr>
              <a:xfrm>
                <a:off x="1203325" y="2832650"/>
                <a:ext cx="0" cy="606843"/>
              </a:xfrm>
              <a:prstGeom prst="straightConnector1">
                <a:avLst/>
              </a:prstGeom>
              <a:ln w="444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709" name="Rectangle 65"/>
              <p:cNvSpPr>
                <a:spLocks/>
              </p:cNvSpPr>
              <p:nvPr/>
            </p:nvSpPr>
            <p:spPr bwMode="auto">
              <a:xfrm>
                <a:off x="755650" y="3524221"/>
                <a:ext cx="437322" cy="495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8000" tIns="108000" rIns="108000" bIns="108000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GB" altLang="en-US">
                    <a:solidFill>
                      <a:schemeClr val="tx1"/>
                    </a:solidFill>
                  </a:rPr>
                  <a:t>0</a:t>
                </a:r>
              </a:p>
            </p:txBody>
          </p:sp>
        </p:grpSp>
        <p:sp>
          <p:nvSpPr>
            <p:cNvPr id="29706" name="Rectangle 66"/>
            <p:cNvSpPr>
              <a:spLocks/>
            </p:cNvSpPr>
            <p:nvPr/>
          </p:nvSpPr>
          <p:spPr bwMode="auto">
            <a:xfrm>
              <a:off x="7774884" y="3524222"/>
              <a:ext cx="829366" cy="495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tIns="108000" rIns="108000" bIns="108000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1000</a:t>
              </a:r>
            </a:p>
          </p:txBody>
        </p:sp>
      </p:grpSp>
      <p:sp>
        <p:nvSpPr>
          <p:cNvPr id="88" name="Rectangle 87"/>
          <p:cNvSpPr>
            <a:spLocks/>
          </p:cNvSpPr>
          <p:nvPr/>
        </p:nvSpPr>
        <p:spPr>
          <a:xfrm>
            <a:off x="971550" y="1385888"/>
            <a:ext cx="461963" cy="4953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?</a:t>
            </a:r>
          </a:p>
        </p:txBody>
      </p:sp>
      <p:sp>
        <p:nvSpPr>
          <p:cNvPr id="90" name="Rectangle 89"/>
          <p:cNvSpPr>
            <a:spLocks/>
          </p:cNvSpPr>
          <p:nvPr/>
        </p:nvSpPr>
        <p:spPr bwMode="auto">
          <a:xfrm>
            <a:off x="971550" y="1382713"/>
            <a:ext cx="461963" cy="495300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bg1"/>
                </a:solidFill>
              </a:rPr>
              <a:t>32</a:t>
            </a: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624013" y="3279775"/>
            <a:ext cx="5895975" cy="3578225"/>
            <a:chOff x="1478722" y="3279913"/>
            <a:chExt cx="5895938" cy="3578087"/>
          </a:xfrm>
        </p:grpSpPr>
        <p:sp>
          <p:nvSpPr>
            <p:cNvPr id="23" name="Rounded Rectangular Callout 22"/>
            <p:cNvSpPr/>
            <p:nvPr/>
          </p:nvSpPr>
          <p:spPr>
            <a:xfrm>
              <a:off x="1478722" y="3429132"/>
              <a:ext cx="3849663" cy="1017549"/>
            </a:xfrm>
            <a:prstGeom prst="wedgeRoundRectCallout">
              <a:avLst>
                <a:gd name="adj1" fmla="val 61026"/>
                <a:gd name="adj2" fmla="val 16582"/>
                <a:gd name="adj3" fmla="val 1666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/>
                <a:t>Explain how this answer was reached.</a:t>
              </a:r>
            </a:p>
          </p:txBody>
        </p:sp>
        <p:pic>
          <p:nvPicPr>
            <p:cNvPr id="29704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9217"/>
            <a:stretch>
              <a:fillRect/>
            </a:stretch>
          </p:blipFill>
          <p:spPr bwMode="auto">
            <a:xfrm>
              <a:off x="5327649" y="3279913"/>
              <a:ext cx="2047011" cy="3578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5"/>
          <p:cNvSpPr>
            <a:spLocks/>
          </p:cNvSpPr>
          <p:nvPr/>
        </p:nvSpPr>
        <p:spPr bwMode="auto">
          <a:xfrm>
            <a:off x="539750" y="520700"/>
            <a:ext cx="80645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tx1"/>
                </a:solidFill>
              </a:rPr>
              <a:t>Estimating Numbers on a Number Line</a:t>
            </a:r>
            <a:endParaRPr lang="en-GB" altLang="en-US" sz="2200">
              <a:solidFill>
                <a:schemeClr val="tx1"/>
              </a:solidFill>
              <a:latin typeface="Twinkl SemiBold" pitchFamily="2" charset="0"/>
            </a:endParaRPr>
          </a:p>
        </p:txBody>
      </p:sp>
      <p:grpSp>
        <p:nvGrpSpPr>
          <p:cNvPr id="30723" name="Group 20"/>
          <p:cNvGrpSpPr>
            <a:grpSpLocks/>
          </p:cNvGrpSpPr>
          <p:nvPr/>
        </p:nvGrpSpPr>
        <p:grpSpPr bwMode="auto">
          <a:xfrm>
            <a:off x="496888" y="4383088"/>
            <a:ext cx="8107362" cy="590550"/>
            <a:chOff x="497509" y="3429000"/>
            <a:chExt cx="8106741" cy="590330"/>
          </a:xfrm>
        </p:grpSpPr>
        <p:grpSp>
          <p:nvGrpSpPr>
            <p:cNvPr id="30727" name="Group 19"/>
            <p:cNvGrpSpPr>
              <a:grpSpLocks/>
            </p:cNvGrpSpPr>
            <p:nvPr/>
          </p:nvGrpSpPr>
          <p:grpSpPr bwMode="auto">
            <a:xfrm>
              <a:off x="497509" y="3429000"/>
              <a:ext cx="7703574" cy="590330"/>
              <a:chOff x="497509" y="3429000"/>
              <a:chExt cx="7703574" cy="590330"/>
            </a:xfrm>
          </p:grpSpPr>
          <p:grpSp>
            <p:nvGrpSpPr>
              <p:cNvPr id="30729" name="Group 9"/>
              <p:cNvGrpSpPr>
                <a:grpSpLocks/>
              </p:cNvGrpSpPr>
              <p:nvPr/>
            </p:nvGrpSpPr>
            <p:grpSpPr bwMode="auto">
              <a:xfrm>
                <a:off x="962795" y="3429000"/>
                <a:ext cx="7238288" cy="130735"/>
                <a:chOff x="953151" y="3489405"/>
                <a:chExt cx="7238288" cy="130735"/>
              </a:xfrm>
            </p:grpSpPr>
            <p:cxnSp>
              <p:nvCxnSpPr>
                <p:cNvPr id="5" name="Straight Connector 4"/>
                <p:cNvCxnSpPr/>
                <p:nvPr/>
              </p:nvCxnSpPr>
              <p:spPr>
                <a:xfrm>
                  <a:off x="952966" y="3614770"/>
                  <a:ext cx="7238446" cy="0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flipV="1">
                  <a:off x="957729" y="3489405"/>
                  <a:ext cx="0" cy="130126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flipV="1">
                  <a:off x="8186650" y="3489405"/>
                  <a:ext cx="0" cy="130126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0730" name="Rectangle 65"/>
              <p:cNvSpPr>
                <a:spLocks/>
              </p:cNvSpPr>
              <p:nvPr/>
            </p:nvSpPr>
            <p:spPr bwMode="auto">
              <a:xfrm>
                <a:off x="497509" y="3524222"/>
                <a:ext cx="953604" cy="495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8000" tIns="108000" rIns="108000" bIns="108000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GB" altLang="en-US">
                    <a:solidFill>
                      <a:schemeClr val="tx1"/>
                    </a:solidFill>
                  </a:rPr>
                  <a:t>700</a:t>
                </a:r>
              </a:p>
            </p:txBody>
          </p:sp>
        </p:grpSp>
        <p:sp>
          <p:nvSpPr>
            <p:cNvPr id="30728" name="Rectangle 66"/>
            <p:cNvSpPr>
              <a:spLocks/>
            </p:cNvSpPr>
            <p:nvPr/>
          </p:nvSpPr>
          <p:spPr bwMode="auto">
            <a:xfrm>
              <a:off x="7774884" y="3524222"/>
              <a:ext cx="829366" cy="495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tIns="108000" rIns="108000" bIns="108000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1000</a:t>
              </a:r>
            </a:p>
          </p:txBody>
        </p:sp>
      </p:grpSp>
      <p:cxnSp>
        <p:nvCxnSpPr>
          <p:cNvPr id="17" name="Straight Arrow Connector 16"/>
          <p:cNvCxnSpPr/>
          <p:nvPr/>
        </p:nvCxnSpPr>
        <p:spPr>
          <a:xfrm>
            <a:off x="3190875" y="3786188"/>
            <a:ext cx="0" cy="606425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84"/>
          <p:cNvSpPr/>
          <p:nvPr/>
        </p:nvSpPr>
        <p:spPr>
          <a:xfrm>
            <a:off x="3983038" y="1951038"/>
            <a:ext cx="1196975" cy="119697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/>
              <a:t>800</a:t>
            </a:r>
          </a:p>
        </p:txBody>
      </p:sp>
      <p:sp>
        <p:nvSpPr>
          <p:cNvPr id="30726" name="Rectangle 18"/>
          <p:cNvSpPr>
            <a:spLocks/>
          </p:cNvSpPr>
          <p:nvPr/>
        </p:nvSpPr>
        <p:spPr bwMode="auto">
          <a:xfrm>
            <a:off x="755650" y="1252538"/>
            <a:ext cx="7632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Represent the following number on the number line.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5"/>
          <p:cNvSpPr>
            <a:spLocks/>
          </p:cNvSpPr>
          <p:nvPr/>
        </p:nvSpPr>
        <p:spPr bwMode="auto">
          <a:xfrm>
            <a:off x="539750" y="520700"/>
            <a:ext cx="80645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tx1"/>
                </a:solidFill>
              </a:rPr>
              <a:t>Estimating Numbers on a Number Line</a:t>
            </a:r>
            <a:endParaRPr lang="en-GB" altLang="en-US" sz="2200">
              <a:solidFill>
                <a:schemeClr val="tx1"/>
              </a:solidFill>
              <a:latin typeface="Twinkl SemiBold" pitchFamily="2" charset="0"/>
            </a:endParaRPr>
          </a:p>
        </p:txBody>
      </p:sp>
      <p:grpSp>
        <p:nvGrpSpPr>
          <p:cNvPr id="31747" name="Group 20"/>
          <p:cNvGrpSpPr>
            <a:grpSpLocks/>
          </p:cNvGrpSpPr>
          <p:nvPr/>
        </p:nvGrpSpPr>
        <p:grpSpPr bwMode="auto">
          <a:xfrm>
            <a:off x="496888" y="4383088"/>
            <a:ext cx="8107362" cy="590550"/>
            <a:chOff x="497509" y="3429000"/>
            <a:chExt cx="8106741" cy="590330"/>
          </a:xfrm>
        </p:grpSpPr>
        <p:grpSp>
          <p:nvGrpSpPr>
            <p:cNvPr id="31751" name="Group 19"/>
            <p:cNvGrpSpPr>
              <a:grpSpLocks/>
            </p:cNvGrpSpPr>
            <p:nvPr/>
          </p:nvGrpSpPr>
          <p:grpSpPr bwMode="auto">
            <a:xfrm>
              <a:off x="497509" y="3429000"/>
              <a:ext cx="7703574" cy="590330"/>
              <a:chOff x="497509" y="3429000"/>
              <a:chExt cx="7703574" cy="590330"/>
            </a:xfrm>
          </p:grpSpPr>
          <p:grpSp>
            <p:nvGrpSpPr>
              <p:cNvPr id="31753" name="Group 9"/>
              <p:cNvGrpSpPr>
                <a:grpSpLocks/>
              </p:cNvGrpSpPr>
              <p:nvPr/>
            </p:nvGrpSpPr>
            <p:grpSpPr bwMode="auto">
              <a:xfrm>
                <a:off x="962795" y="3429000"/>
                <a:ext cx="7238288" cy="130735"/>
                <a:chOff x="953151" y="3489405"/>
                <a:chExt cx="7238288" cy="130735"/>
              </a:xfrm>
            </p:grpSpPr>
            <p:cxnSp>
              <p:nvCxnSpPr>
                <p:cNvPr id="5" name="Straight Connector 4"/>
                <p:cNvCxnSpPr/>
                <p:nvPr/>
              </p:nvCxnSpPr>
              <p:spPr>
                <a:xfrm>
                  <a:off x="952966" y="3614770"/>
                  <a:ext cx="7238446" cy="0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flipV="1">
                  <a:off x="957729" y="3489405"/>
                  <a:ext cx="0" cy="130126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flipV="1">
                  <a:off x="8186650" y="3489405"/>
                  <a:ext cx="0" cy="130126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754" name="Rectangle 65"/>
              <p:cNvSpPr>
                <a:spLocks/>
              </p:cNvSpPr>
              <p:nvPr/>
            </p:nvSpPr>
            <p:spPr bwMode="auto">
              <a:xfrm>
                <a:off x="497509" y="3524222"/>
                <a:ext cx="953604" cy="495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8000" tIns="108000" rIns="108000" bIns="108000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GB" altLang="en-US">
                    <a:solidFill>
                      <a:schemeClr val="tx1"/>
                    </a:solidFill>
                  </a:rPr>
                  <a:t>300</a:t>
                </a:r>
              </a:p>
            </p:txBody>
          </p:sp>
        </p:grpSp>
        <p:sp>
          <p:nvSpPr>
            <p:cNvPr id="31752" name="Rectangle 66"/>
            <p:cNvSpPr>
              <a:spLocks/>
            </p:cNvSpPr>
            <p:nvPr/>
          </p:nvSpPr>
          <p:spPr bwMode="auto">
            <a:xfrm>
              <a:off x="7774884" y="3524222"/>
              <a:ext cx="829366" cy="495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tIns="108000" rIns="108000" bIns="108000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450</a:t>
              </a:r>
            </a:p>
          </p:txBody>
        </p:sp>
      </p:grpSp>
      <p:cxnSp>
        <p:nvCxnSpPr>
          <p:cNvPr id="17" name="Straight Arrow Connector 16"/>
          <p:cNvCxnSpPr/>
          <p:nvPr/>
        </p:nvCxnSpPr>
        <p:spPr>
          <a:xfrm>
            <a:off x="6122988" y="3786188"/>
            <a:ext cx="0" cy="606425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84"/>
          <p:cNvSpPr/>
          <p:nvPr/>
        </p:nvSpPr>
        <p:spPr>
          <a:xfrm>
            <a:off x="3983038" y="1951038"/>
            <a:ext cx="1196975" cy="119697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/>
              <a:t>399</a:t>
            </a:r>
          </a:p>
        </p:txBody>
      </p:sp>
      <p:sp>
        <p:nvSpPr>
          <p:cNvPr id="31750" name="Rectangle 18"/>
          <p:cNvSpPr>
            <a:spLocks/>
          </p:cNvSpPr>
          <p:nvPr/>
        </p:nvSpPr>
        <p:spPr bwMode="auto">
          <a:xfrm>
            <a:off x="755650" y="1252538"/>
            <a:ext cx="7632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Represent the following number on the number line.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5"/>
          <p:cNvSpPr>
            <a:spLocks/>
          </p:cNvSpPr>
          <p:nvPr/>
        </p:nvSpPr>
        <p:spPr bwMode="auto">
          <a:xfrm>
            <a:off x="539750" y="520700"/>
            <a:ext cx="80645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tx1"/>
                </a:solidFill>
              </a:rPr>
              <a:t>Estimating: </a:t>
            </a:r>
            <a:r>
              <a:rPr lang="en-GB" altLang="en-US" sz="2800">
                <a:solidFill>
                  <a:schemeClr val="tx1"/>
                </a:solidFill>
              </a:rPr>
              <a:t>Measures</a:t>
            </a:r>
            <a:endParaRPr lang="en-GB" altLang="en-US" sz="2200">
              <a:solidFill>
                <a:schemeClr val="tx1"/>
              </a:solidFill>
              <a:latin typeface="Twinkl SemiBold" pitchFamily="2" charset="0"/>
            </a:endParaRPr>
          </a:p>
        </p:txBody>
      </p:sp>
      <p:sp>
        <p:nvSpPr>
          <p:cNvPr id="32771" name="Rectangle 18"/>
          <p:cNvSpPr>
            <a:spLocks/>
          </p:cNvSpPr>
          <p:nvPr/>
        </p:nvSpPr>
        <p:spPr bwMode="auto">
          <a:xfrm>
            <a:off x="755650" y="1200150"/>
            <a:ext cx="7632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Estimate the </a:t>
            </a:r>
            <a:r>
              <a:rPr lang="en-GB" altLang="en-US" b="1">
                <a:solidFill>
                  <a:schemeClr val="tx1"/>
                </a:solidFill>
              </a:rPr>
              <a:t>height</a:t>
            </a:r>
            <a:r>
              <a:rPr lang="en-GB" altLang="en-US">
                <a:solidFill>
                  <a:schemeClr val="tx1"/>
                </a:solidFill>
              </a:rPr>
              <a:t> of this chair in centimetres.</a:t>
            </a:r>
          </a:p>
        </p:txBody>
      </p:sp>
      <p:pic>
        <p:nvPicPr>
          <p:cNvPr id="3277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800" y="3949700"/>
            <a:ext cx="850900" cy="205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3916363" y="2006600"/>
            <a:ext cx="4259262" cy="4856163"/>
            <a:chOff x="3568635" y="2006591"/>
            <a:chExt cx="4259335" cy="4856206"/>
          </a:xfrm>
        </p:grpSpPr>
        <p:sp>
          <p:nvSpPr>
            <p:cNvPr id="23" name="Rounded Rectangular Callout 22"/>
            <p:cNvSpPr/>
            <p:nvPr/>
          </p:nvSpPr>
          <p:spPr>
            <a:xfrm>
              <a:off x="3568635" y="2285993"/>
              <a:ext cx="1812956" cy="1739915"/>
            </a:xfrm>
            <a:prstGeom prst="wedgeRoundRectCallout">
              <a:avLst>
                <a:gd name="adj1" fmla="val 87287"/>
                <a:gd name="adj2" fmla="val -11156"/>
                <a:gd name="adj3" fmla="val 1666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000" dirty="0"/>
                <a:t>A </a:t>
              </a:r>
              <a:r>
                <a:rPr lang="en-GB" sz="2000" b="1" dirty="0"/>
                <a:t>good </a:t>
              </a:r>
              <a:r>
                <a:rPr lang="en-GB" sz="2000" dirty="0"/>
                <a:t>estimate would be </a:t>
              </a:r>
              <a:r>
                <a:rPr lang="en-GB" sz="2000" b="1" dirty="0"/>
                <a:t>50cm</a:t>
              </a:r>
              <a:r>
                <a:rPr lang="en-GB" sz="2000" dirty="0"/>
                <a:t>.</a:t>
              </a:r>
            </a:p>
          </p:txBody>
        </p:sp>
        <p:pic>
          <p:nvPicPr>
            <p:cNvPr id="32779" name="Picture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189"/>
            <a:stretch>
              <a:fillRect/>
            </a:stretch>
          </p:blipFill>
          <p:spPr bwMode="auto">
            <a:xfrm>
              <a:off x="4940678" y="2006591"/>
              <a:ext cx="2887292" cy="4856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2774" name="Group 6"/>
          <p:cNvGrpSpPr>
            <a:grpSpLocks/>
          </p:cNvGrpSpPr>
          <p:nvPr/>
        </p:nvGrpSpPr>
        <p:grpSpPr bwMode="auto">
          <a:xfrm>
            <a:off x="1579563" y="1916113"/>
            <a:ext cx="904875" cy="4067175"/>
            <a:chOff x="2420965" y="1895587"/>
            <a:chExt cx="905731" cy="4066654"/>
          </a:xfrm>
        </p:grpSpPr>
        <p:sp>
          <p:nvSpPr>
            <p:cNvPr id="5" name="Rectangle 4"/>
            <p:cNvSpPr/>
            <p:nvPr/>
          </p:nvSpPr>
          <p:spPr>
            <a:xfrm>
              <a:off x="2420965" y="1895587"/>
              <a:ext cx="905731" cy="406665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32776" name="Rectangle 14"/>
            <p:cNvSpPr>
              <a:spLocks/>
            </p:cNvSpPr>
            <p:nvPr/>
          </p:nvSpPr>
          <p:spPr bwMode="auto">
            <a:xfrm>
              <a:off x="2420966" y="1895587"/>
              <a:ext cx="905730" cy="302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tIns="108000" rIns="108000" bIns="1080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100cm</a:t>
              </a:r>
            </a:p>
          </p:txBody>
        </p:sp>
        <p:sp>
          <p:nvSpPr>
            <p:cNvPr id="32777" name="Rectangle 11"/>
            <p:cNvSpPr>
              <a:spLocks/>
            </p:cNvSpPr>
            <p:nvPr/>
          </p:nvSpPr>
          <p:spPr bwMode="auto">
            <a:xfrm>
              <a:off x="2420966" y="5647173"/>
              <a:ext cx="905730" cy="302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tIns="108000" rIns="108000" bIns="1080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0cm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5"/>
          <p:cNvSpPr>
            <a:spLocks/>
          </p:cNvSpPr>
          <p:nvPr/>
        </p:nvSpPr>
        <p:spPr bwMode="auto">
          <a:xfrm>
            <a:off x="539750" y="509588"/>
            <a:ext cx="80645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tx1"/>
                </a:solidFill>
              </a:rPr>
              <a:t>Estimating: </a:t>
            </a:r>
            <a:r>
              <a:rPr lang="en-GB" altLang="en-US" sz="2800">
                <a:solidFill>
                  <a:schemeClr val="tx1"/>
                </a:solidFill>
              </a:rPr>
              <a:t>Measures</a:t>
            </a:r>
            <a:endParaRPr lang="en-GB" altLang="en-US" sz="2200">
              <a:solidFill>
                <a:schemeClr val="tx1"/>
              </a:solidFill>
              <a:latin typeface="Twinkl SemiBold" pitchFamily="2" charset="0"/>
            </a:endParaRPr>
          </a:p>
        </p:txBody>
      </p:sp>
      <p:sp>
        <p:nvSpPr>
          <p:cNvPr id="33795" name="Rectangle 18"/>
          <p:cNvSpPr>
            <a:spLocks/>
          </p:cNvSpPr>
          <p:nvPr/>
        </p:nvSpPr>
        <p:spPr bwMode="auto">
          <a:xfrm>
            <a:off x="755650" y="1112838"/>
            <a:ext cx="7632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Estimate the </a:t>
            </a:r>
            <a:r>
              <a:rPr lang="en-GB" altLang="en-US" b="1">
                <a:solidFill>
                  <a:schemeClr val="tx1"/>
                </a:solidFill>
              </a:rPr>
              <a:t>width</a:t>
            </a:r>
            <a:r>
              <a:rPr lang="en-GB" altLang="en-US">
                <a:solidFill>
                  <a:schemeClr val="tx1"/>
                </a:solidFill>
              </a:rPr>
              <a:t> of this table in centimetres.</a:t>
            </a:r>
          </a:p>
        </p:txBody>
      </p:sp>
      <p:pic>
        <p:nvPicPr>
          <p:cNvPr id="3379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863" y="2027238"/>
            <a:ext cx="5248275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2565400" y="3240088"/>
            <a:ext cx="4013200" cy="3617912"/>
            <a:chOff x="2623085" y="3240731"/>
            <a:chExt cx="4014677" cy="3617270"/>
          </a:xfrm>
        </p:grpSpPr>
        <p:sp>
          <p:nvSpPr>
            <p:cNvPr id="29" name="Rounded Rectangular Callout 28"/>
            <p:cNvSpPr/>
            <p:nvPr/>
          </p:nvSpPr>
          <p:spPr>
            <a:xfrm>
              <a:off x="4825758" y="3707373"/>
              <a:ext cx="1812004" cy="1741178"/>
            </a:xfrm>
            <a:prstGeom prst="wedgeRoundRectCallout">
              <a:avLst>
                <a:gd name="adj1" fmla="val -85975"/>
                <a:gd name="adj2" fmla="val -15154"/>
                <a:gd name="adj3" fmla="val 1666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000" dirty="0"/>
                <a:t>A </a:t>
              </a:r>
              <a:r>
                <a:rPr lang="en-GB" sz="2000" b="1" dirty="0"/>
                <a:t>good </a:t>
              </a:r>
              <a:r>
                <a:rPr lang="en-GB" sz="2000" dirty="0"/>
                <a:t>estimate would be </a:t>
              </a:r>
              <a:r>
                <a:rPr lang="en-GB" sz="2000" b="1" dirty="0"/>
                <a:t>105cm</a:t>
              </a:r>
              <a:r>
                <a:rPr lang="en-GB" sz="2000" dirty="0"/>
                <a:t>.</a:t>
              </a:r>
            </a:p>
          </p:txBody>
        </p:sp>
        <p:pic>
          <p:nvPicPr>
            <p:cNvPr id="33803" name="Picture 3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49"/>
            <a:stretch>
              <a:fillRect/>
            </a:stretch>
          </p:blipFill>
          <p:spPr bwMode="auto">
            <a:xfrm>
              <a:off x="2623085" y="3240731"/>
              <a:ext cx="1948915" cy="3617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3798" name="Group 8"/>
          <p:cNvGrpSpPr>
            <a:grpSpLocks/>
          </p:cNvGrpSpPr>
          <p:nvPr/>
        </p:nvGrpSpPr>
        <p:grpSpPr bwMode="auto">
          <a:xfrm>
            <a:off x="1917700" y="2571750"/>
            <a:ext cx="4987925" cy="361950"/>
            <a:chOff x="1917055" y="2879139"/>
            <a:chExt cx="4988429" cy="361593"/>
          </a:xfrm>
        </p:grpSpPr>
        <p:sp>
          <p:nvSpPr>
            <p:cNvPr id="33" name="Rectangle 32"/>
            <p:cNvSpPr/>
            <p:nvPr/>
          </p:nvSpPr>
          <p:spPr>
            <a:xfrm rot="5400000">
              <a:off x="4246350" y="581597"/>
              <a:ext cx="361593" cy="49566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33800" name="Rectangle 35"/>
            <p:cNvSpPr>
              <a:spLocks/>
            </p:cNvSpPr>
            <p:nvPr/>
          </p:nvSpPr>
          <p:spPr bwMode="auto">
            <a:xfrm>
              <a:off x="5972175" y="2909943"/>
              <a:ext cx="897408" cy="302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tIns="108000" rIns="108000" bIns="1080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100cm</a:t>
              </a:r>
            </a:p>
          </p:txBody>
        </p:sp>
        <p:sp>
          <p:nvSpPr>
            <p:cNvPr id="33801" name="Rectangle 36"/>
            <p:cNvSpPr>
              <a:spLocks/>
            </p:cNvSpPr>
            <p:nvPr/>
          </p:nvSpPr>
          <p:spPr bwMode="auto">
            <a:xfrm>
              <a:off x="1917055" y="2909943"/>
              <a:ext cx="897408" cy="302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tIns="108000" rIns="108000" bIns="1080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0cm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5"/>
          <p:cNvSpPr>
            <a:spLocks/>
          </p:cNvSpPr>
          <p:nvPr/>
        </p:nvSpPr>
        <p:spPr bwMode="auto">
          <a:xfrm>
            <a:off x="539750" y="509588"/>
            <a:ext cx="80645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tx1"/>
                </a:solidFill>
              </a:rPr>
              <a:t>Estimating: </a:t>
            </a:r>
            <a:r>
              <a:rPr lang="en-GB" altLang="en-US" sz="2800">
                <a:solidFill>
                  <a:schemeClr val="tx1"/>
                </a:solidFill>
              </a:rPr>
              <a:t>Measures</a:t>
            </a:r>
            <a:endParaRPr lang="en-GB" altLang="en-US" sz="2200">
              <a:solidFill>
                <a:schemeClr val="tx1"/>
              </a:solidFill>
              <a:latin typeface="Twinkl SemiBold" pitchFamily="2" charset="0"/>
            </a:endParaRPr>
          </a:p>
        </p:txBody>
      </p:sp>
      <p:sp>
        <p:nvSpPr>
          <p:cNvPr id="34819" name="Rectangle 18"/>
          <p:cNvSpPr>
            <a:spLocks/>
          </p:cNvSpPr>
          <p:nvPr/>
        </p:nvSpPr>
        <p:spPr bwMode="auto">
          <a:xfrm>
            <a:off x="755650" y="1112838"/>
            <a:ext cx="7632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Estimate the </a:t>
            </a:r>
            <a:r>
              <a:rPr lang="en-GB" altLang="en-US" b="1">
                <a:solidFill>
                  <a:schemeClr val="tx1"/>
                </a:solidFill>
              </a:rPr>
              <a:t>width</a:t>
            </a:r>
            <a:r>
              <a:rPr lang="en-GB" altLang="en-US">
                <a:solidFill>
                  <a:schemeClr val="tx1"/>
                </a:solidFill>
              </a:rPr>
              <a:t> of this television in centimetres.</a:t>
            </a:r>
          </a:p>
        </p:txBody>
      </p:sp>
      <p:pic>
        <p:nvPicPr>
          <p:cNvPr id="3482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2640013"/>
            <a:ext cx="3735388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4040188" y="3090863"/>
            <a:ext cx="4176712" cy="3767137"/>
            <a:chOff x="3955727" y="2931456"/>
            <a:chExt cx="4176956" cy="3767251"/>
          </a:xfrm>
        </p:grpSpPr>
        <p:sp>
          <p:nvSpPr>
            <p:cNvPr id="13" name="Rounded Rectangular Callout 12"/>
            <p:cNvSpPr/>
            <p:nvPr/>
          </p:nvSpPr>
          <p:spPr>
            <a:xfrm>
              <a:off x="3955727" y="3098148"/>
              <a:ext cx="1813031" cy="1739953"/>
            </a:xfrm>
            <a:prstGeom prst="wedgeRoundRectCallout">
              <a:avLst>
                <a:gd name="adj1" fmla="val 81948"/>
                <a:gd name="adj2" fmla="val -13080"/>
                <a:gd name="adj3" fmla="val 1666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000" dirty="0"/>
                <a:t>A </a:t>
              </a:r>
              <a:r>
                <a:rPr lang="en-GB" sz="2000" b="1" dirty="0"/>
                <a:t>good </a:t>
              </a:r>
              <a:r>
                <a:rPr lang="en-GB" sz="2000" dirty="0"/>
                <a:t>estimate would be </a:t>
              </a:r>
              <a:r>
                <a:rPr lang="en-GB" sz="2000" b="1" dirty="0"/>
                <a:t>75cm</a:t>
              </a:r>
              <a:r>
                <a:rPr lang="en-GB" sz="2000" dirty="0"/>
                <a:t>.</a:t>
              </a:r>
            </a:p>
          </p:txBody>
        </p:sp>
        <p:pic>
          <p:nvPicPr>
            <p:cNvPr id="34827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" b="45067"/>
            <a:stretch>
              <a:fillRect/>
            </a:stretch>
          </p:blipFill>
          <p:spPr bwMode="auto">
            <a:xfrm>
              <a:off x="5245391" y="2931456"/>
              <a:ext cx="2887292" cy="3767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4822" name="Group 20"/>
          <p:cNvGrpSpPr>
            <a:grpSpLocks/>
          </p:cNvGrpSpPr>
          <p:nvPr/>
        </p:nvGrpSpPr>
        <p:grpSpPr bwMode="auto">
          <a:xfrm>
            <a:off x="1878013" y="2116138"/>
            <a:ext cx="4987925" cy="360362"/>
            <a:chOff x="1917055" y="2879139"/>
            <a:chExt cx="4988429" cy="361593"/>
          </a:xfrm>
        </p:grpSpPr>
        <p:sp>
          <p:nvSpPr>
            <p:cNvPr id="22" name="Rectangle 21"/>
            <p:cNvSpPr/>
            <p:nvPr/>
          </p:nvSpPr>
          <p:spPr>
            <a:xfrm rot="5400000">
              <a:off x="4246350" y="581597"/>
              <a:ext cx="361593" cy="49566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34824" name="Rectangle 22"/>
            <p:cNvSpPr>
              <a:spLocks/>
            </p:cNvSpPr>
            <p:nvPr/>
          </p:nvSpPr>
          <p:spPr bwMode="auto">
            <a:xfrm>
              <a:off x="5972175" y="2909943"/>
              <a:ext cx="897408" cy="302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tIns="108000" rIns="108000" bIns="1080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100cm</a:t>
              </a:r>
            </a:p>
          </p:txBody>
        </p:sp>
        <p:sp>
          <p:nvSpPr>
            <p:cNvPr id="34825" name="Rectangle 25"/>
            <p:cNvSpPr>
              <a:spLocks/>
            </p:cNvSpPr>
            <p:nvPr/>
          </p:nvSpPr>
          <p:spPr bwMode="auto">
            <a:xfrm>
              <a:off x="1917055" y="2909943"/>
              <a:ext cx="897408" cy="302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tIns="108000" rIns="108000" bIns="1080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0cm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5"/>
          <p:cNvSpPr>
            <a:spLocks/>
          </p:cNvSpPr>
          <p:nvPr/>
        </p:nvSpPr>
        <p:spPr bwMode="auto">
          <a:xfrm>
            <a:off x="539750" y="509588"/>
            <a:ext cx="80645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tx1"/>
                </a:solidFill>
              </a:rPr>
              <a:t>Estimating: </a:t>
            </a:r>
            <a:r>
              <a:rPr lang="en-GB" altLang="en-US" sz="2800">
                <a:solidFill>
                  <a:schemeClr val="tx1"/>
                </a:solidFill>
              </a:rPr>
              <a:t>Measures</a:t>
            </a:r>
            <a:endParaRPr lang="en-GB" altLang="en-US" sz="2200">
              <a:solidFill>
                <a:schemeClr val="tx1"/>
              </a:solidFill>
              <a:latin typeface="Twinkl SemiBold" pitchFamily="2" charset="0"/>
            </a:endParaRPr>
          </a:p>
        </p:txBody>
      </p:sp>
      <p:sp>
        <p:nvSpPr>
          <p:cNvPr id="35843" name="Rectangle 18"/>
          <p:cNvSpPr>
            <a:spLocks/>
          </p:cNvSpPr>
          <p:nvPr/>
        </p:nvSpPr>
        <p:spPr bwMode="auto">
          <a:xfrm>
            <a:off x="755650" y="1112838"/>
            <a:ext cx="7632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Estimate the </a:t>
            </a:r>
            <a:r>
              <a:rPr lang="en-GB" altLang="en-US" b="1">
                <a:solidFill>
                  <a:schemeClr val="tx1"/>
                </a:solidFill>
              </a:rPr>
              <a:t>diameter</a:t>
            </a:r>
            <a:r>
              <a:rPr lang="en-GB" altLang="en-US">
                <a:solidFill>
                  <a:schemeClr val="tx1"/>
                </a:solidFill>
              </a:rPr>
              <a:t> of this clock in centimetres. </a:t>
            </a:r>
          </a:p>
        </p:txBody>
      </p:sp>
      <p:grpSp>
        <p:nvGrpSpPr>
          <p:cNvPr id="35844" name="Group 8"/>
          <p:cNvGrpSpPr>
            <a:grpSpLocks/>
          </p:cNvGrpSpPr>
          <p:nvPr/>
        </p:nvGrpSpPr>
        <p:grpSpPr bwMode="auto">
          <a:xfrm>
            <a:off x="1878013" y="2116138"/>
            <a:ext cx="4987925" cy="360362"/>
            <a:chOff x="1917055" y="2879139"/>
            <a:chExt cx="4988429" cy="361593"/>
          </a:xfrm>
        </p:grpSpPr>
        <p:sp>
          <p:nvSpPr>
            <p:cNvPr id="10" name="Rectangle 9"/>
            <p:cNvSpPr/>
            <p:nvPr/>
          </p:nvSpPr>
          <p:spPr>
            <a:xfrm rot="5400000">
              <a:off x="4246350" y="581597"/>
              <a:ext cx="361593" cy="49566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35850" name="Rectangle 10"/>
            <p:cNvSpPr>
              <a:spLocks/>
            </p:cNvSpPr>
            <p:nvPr/>
          </p:nvSpPr>
          <p:spPr bwMode="auto">
            <a:xfrm>
              <a:off x="5972175" y="2909943"/>
              <a:ext cx="897408" cy="302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tIns="108000" rIns="108000" bIns="1080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30cm</a:t>
              </a:r>
            </a:p>
          </p:txBody>
        </p:sp>
        <p:sp>
          <p:nvSpPr>
            <p:cNvPr id="35851" name="Rectangle 11"/>
            <p:cNvSpPr>
              <a:spLocks/>
            </p:cNvSpPr>
            <p:nvPr/>
          </p:nvSpPr>
          <p:spPr bwMode="auto">
            <a:xfrm>
              <a:off x="1917055" y="2909943"/>
              <a:ext cx="897408" cy="302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tIns="108000" rIns="108000" bIns="1080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0cm</a:t>
              </a:r>
            </a:p>
          </p:txBody>
        </p:sp>
      </p:grpSp>
      <p:pic>
        <p:nvPicPr>
          <p:cNvPr id="3584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2628900"/>
            <a:ext cx="1601788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3998913" y="3279775"/>
            <a:ext cx="3854450" cy="3578225"/>
            <a:chOff x="3999643" y="3279913"/>
            <a:chExt cx="3854333" cy="3578087"/>
          </a:xfrm>
        </p:grpSpPr>
        <p:sp>
          <p:nvSpPr>
            <p:cNvPr id="17" name="Rounded Rectangular Callout 16"/>
            <p:cNvSpPr/>
            <p:nvPr/>
          </p:nvSpPr>
          <p:spPr>
            <a:xfrm>
              <a:off x="3999643" y="3279913"/>
              <a:ext cx="1812870" cy="1739833"/>
            </a:xfrm>
            <a:prstGeom prst="wedgeRoundRectCallout">
              <a:avLst>
                <a:gd name="adj1" fmla="val 87287"/>
                <a:gd name="adj2" fmla="val -11156"/>
                <a:gd name="adj3" fmla="val 1666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000" dirty="0"/>
                <a:t>A </a:t>
              </a:r>
              <a:r>
                <a:rPr lang="en-GB" sz="2000" b="1" dirty="0"/>
                <a:t>good </a:t>
              </a:r>
              <a:r>
                <a:rPr lang="en-GB" sz="2000" dirty="0"/>
                <a:t>estimate would be </a:t>
              </a:r>
              <a:r>
                <a:rPr lang="en-GB" sz="2000" b="1" dirty="0"/>
                <a:t>9cm</a:t>
              </a:r>
              <a:r>
                <a:rPr lang="en-GB" sz="2000" dirty="0"/>
                <a:t>.</a:t>
              </a:r>
            </a:p>
          </p:txBody>
        </p:sp>
        <p:pic>
          <p:nvPicPr>
            <p:cNvPr id="35848" name="Picture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9217"/>
            <a:stretch>
              <a:fillRect/>
            </a:stretch>
          </p:blipFill>
          <p:spPr bwMode="auto">
            <a:xfrm>
              <a:off x="5806965" y="3279913"/>
              <a:ext cx="2047011" cy="3578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5"/>
          <p:cNvSpPr>
            <a:spLocks/>
          </p:cNvSpPr>
          <p:nvPr/>
        </p:nvSpPr>
        <p:spPr bwMode="auto">
          <a:xfrm>
            <a:off x="539750" y="509588"/>
            <a:ext cx="80645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tx1"/>
                </a:solidFill>
              </a:rPr>
              <a:t>Estimating: </a:t>
            </a:r>
            <a:r>
              <a:rPr lang="en-GB" altLang="en-US" sz="2800">
                <a:solidFill>
                  <a:schemeClr val="tx1"/>
                </a:solidFill>
              </a:rPr>
              <a:t>Measures</a:t>
            </a:r>
            <a:endParaRPr lang="en-GB" altLang="en-US" sz="2200">
              <a:solidFill>
                <a:schemeClr val="tx1"/>
              </a:solidFill>
              <a:latin typeface="Twinkl SemiBold" pitchFamily="2" charset="0"/>
            </a:endParaRPr>
          </a:p>
        </p:txBody>
      </p:sp>
      <p:sp>
        <p:nvSpPr>
          <p:cNvPr id="36867" name="Rectangle 18"/>
          <p:cNvSpPr>
            <a:spLocks/>
          </p:cNvSpPr>
          <p:nvPr/>
        </p:nvSpPr>
        <p:spPr bwMode="auto">
          <a:xfrm>
            <a:off x="755650" y="1112838"/>
            <a:ext cx="7632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Estimate how much water is in the </a:t>
            </a:r>
            <a:r>
              <a:rPr lang="en-GB" altLang="en-US" b="1">
                <a:solidFill>
                  <a:schemeClr val="tx1"/>
                </a:solidFill>
              </a:rPr>
              <a:t>1</a:t>
            </a:r>
            <a:r>
              <a:rPr lang="en-GB" altLang="en-US">
                <a:solidFill>
                  <a:schemeClr val="tx1"/>
                </a:solidFill>
              </a:rPr>
              <a:t> </a:t>
            </a:r>
            <a:r>
              <a:rPr lang="en-GB" altLang="en-US" b="1">
                <a:solidFill>
                  <a:schemeClr val="tx1"/>
                </a:solidFill>
              </a:rPr>
              <a:t>litre</a:t>
            </a:r>
            <a:r>
              <a:rPr lang="en-GB" altLang="en-US">
                <a:solidFill>
                  <a:schemeClr val="tx1"/>
                </a:solidFill>
              </a:rPr>
              <a:t> measuring jugs.</a:t>
            </a:r>
          </a:p>
        </p:txBody>
      </p:sp>
      <p:grpSp>
        <p:nvGrpSpPr>
          <p:cNvPr id="36868" name="Group 4"/>
          <p:cNvGrpSpPr>
            <a:grpSpLocks/>
          </p:cNvGrpSpPr>
          <p:nvPr/>
        </p:nvGrpSpPr>
        <p:grpSpPr bwMode="auto">
          <a:xfrm>
            <a:off x="909638" y="1871663"/>
            <a:ext cx="7324725" cy="3114675"/>
            <a:chOff x="963829" y="1872048"/>
            <a:chExt cx="7323436" cy="3113903"/>
          </a:xfrm>
        </p:grpSpPr>
        <p:pic>
          <p:nvPicPr>
            <p:cNvPr id="3687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17" r="15517" b="54594"/>
            <a:stretch>
              <a:fillRect/>
            </a:stretch>
          </p:blipFill>
          <p:spPr bwMode="auto">
            <a:xfrm>
              <a:off x="963829" y="1872048"/>
              <a:ext cx="3344560" cy="31139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4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17" t="48409" r="15517" b="6187"/>
            <a:stretch>
              <a:fillRect/>
            </a:stretch>
          </p:blipFill>
          <p:spPr bwMode="auto">
            <a:xfrm>
              <a:off x="4942705" y="1872048"/>
              <a:ext cx="3344560" cy="31139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Estimate 500ml"/>
          <p:cNvSpPr>
            <a:spLocks/>
          </p:cNvSpPr>
          <p:nvPr/>
        </p:nvSpPr>
        <p:spPr bwMode="auto">
          <a:xfrm>
            <a:off x="1558925" y="5202238"/>
            <a:ext cx="1835150" cy="77152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bg1"/>
                </a:solidFill>
              </a:rPr>
              <a:t>Good Estimate: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</a:rPr>
              <a:t>500ml</a:t>
            </a:r>
          </a:p>
        </p:txBody>
      </p:sp>
      <p:sp>
        <p:nvSpPr>
          <p:cNvPr id="18" name="? 1"/>
          <p:cNvSpPr>
            <a:spLocks/>
          </p:cNvSpPr>
          <p:nvPr/>
        </p:nvSpPr>
        <p:spPr>
          <a:xfrm>
            <a:off x="2152650" y="5202238"/>
            <a:ext cx="646113" cy="4953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?</a:t>
            </a:r>
          </a:p>
        </p:txBody>
      </p:sp>
      <p:sp>
        <p:nvSpPr>
          <p:cNvPr id="22" name="Estimate 500ml"/>
          <p:cNvSpPr>
            <a:spLocks/>
          </p:cNvSpPr>
          <p:nvPr/>
        </p:nvSpPr>
        <p:spPr bwMode="auto">
          <a:xfrm>
            <a:off x="5573713" y="5202238"/>
            <a:ext cx="1835150" cy="77152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bg1"/>
                </a:solidFill>
              </a:rPr>
              <a:t>Good Estimate: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</a:rPr>
              <a:t>150ml</a:t>
            </a:r>
          </a:p>
        </p:txBody>
      </p:sp>
      <p:sp>
        <p:nvSpPr>
          <p:cNvPr id="23" name="? 1"/>
          <p:cNvSpPr>
            <a:spLocks/>
          </p:cNvSpPr>
          <p:nvPr/>
        </p:nvSpPr>
        <p:spPr>
          <a:xfrm>
            <a:off x="6167438" y="5202238"/>
            <a:ext cx="646112" cy="4953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8" grpId="0" animBg="1"/>
      <p:bldP spid="22" grpId="0" animBg="1"/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/>
          </p:cNvSpPr>
          <p:nvPr/>
        </p:nvSpPr>
        <p:spPr bwMode="auto">
          <a:xfrm>
            <a:off x="755650" y="588963"/>
            <a:ext cx="76327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b="1">
                <a:solidFill>
                  <a:schemeClr val="tx1"/>
                </a:solidFill>
              </a:rPr>
              <a:t>Finding 10 or 100 More or Less Than a Given Number</a:t>
            </a:r>
          </a:p>
        </p:txBody>
      </p:sp>
      <p:sp>
        <p:nvSpPr>
          <p:cNvPr id="10243" name="Rectangle 54"/>
          <p:cNvSpPr>
            <a:spLocks/>
          </p:cNvSpPr>
          <p:nvPr/>
        </p:nvSpPr>
        <p:spPr bwMode="auto">
          <a:xfrm>
            <a:off x="1249363" y="1668463"/>
            <a:ext cx="224155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37 is 10 more than</a:t>
            </a:r>
          </a:p>
        </p:txBody>
      </p:sp>
      <p:sp>
        <p:nvSpPr>
          <p:cNvPr id="60" name="Rectangle 59"/>
          <p:cNvSpPr>
            <a:spLocks/>
          </p:cNvSpPr>
          <p:nvPr/>
        </p:nvSpPr>
        <p:spPr>
          <a:xfrm>
            <a:off x="3394075" y="1668463"/>
            <a:ext cx="504825" cy="4953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?</a:t>
            </a:r>
          </a:p>
        </p:txBody>
      </p:sp>
      <p:sp>
        <p:nvSpPr>
          <p:cNvPr id="61" name="Rectangle 60"/>
          <p:cNvSpPr>
            <a:spLocks/>
          </p:cNvSpPr>
          <p:nvPr/>
        </p:nvSpPr>
        <p:spPr>
          <a:xfrm>
            <a:off x="3394075" y="1668463"/>
            <a:ext cx="504825" cy="4953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bg1"/>
                </a:solidFill>
                <a:latin typeface="Twinkl" pitchFamily="50" charset="0"/>
              </a:rPr>
              <a:t>27</a:t>
            </a:r>
          </a:p>
        </p:txBody>
      </p:sp>
      <p:sp>
        <p:nvSpPr>
          <p:cNvPr id="10246" name="Rectangle 115"/>
          <p:cNvSpPr>
            <a:spLocks/>
          </p:cNvSpPr>
          <p:nvPr/>
        </p:nvSpPr>
        <p:spPr bwMode="auto">
          <a:xfrm>
            <a:off x="1173163" y="4137025"/>
            <a:ext cx="2239962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199 is 10 less than</a:t>
            </a:r>
          </a:p>
        </p:txBody>
      </p:sp>
      <p:sp>
        <p:nvSpPr>
          <p:cNvPr id="117" name="Rectangle 116"/>
          <p:cNvSpPr>
            <a:spLocks/>
          </p:cNvSpPr>
          <p:nvPr/>
        </p:nvSpPr>
        <p:spPr>
          <a:xfrm>
            <a:off x="3333750" y="4137025"/>
            <a:ext cx="642938" cy="4953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?</a:t>
            </a:r>
          </a:p>
        </p:txBody>
      </p:sp>
      <p:sp>
        <p:nvSpPr>
          <p:cNvPr id="118" name="Rectangle 117"/>
          <p:cNvSpPr>
            <a:spLocks/>
          </p:cNvSpPr>
          <p:nvPr/>
        </p:nvSpPr>
        <p:spPr>
          <a:xfrm>
            <a:off x="3333750" y="4137025"/>
            <a:ext cx="642938" cy="4953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bg1"/>
                </a:solidFill>
                <a:latin typeface="Twinkl" pitchFamily="50" charset="0"/>
              </a:rPr>
              <a:t>209</a:t>
            </a:r>
          </a:p>
        </p:txBody>
      </p:sp>
      <p:sp>
        <p:nvSpPr>
          <p:cNvPr id="10249" name="Rectangle 140"/>
          <p:cNvSpPr>
            <a:spLocks/>
          </p:cNvSpPr>
          <p:nvPr/>
        </p:nvSpPr>
        <p:spPr bwMode="auto">
          <a:xfrm>
            <a:off x="1092200" y="2892425"/>
            <a:ext cx="2344738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371 is 100 more than</a:t>
            </a:r>
          </a:p>
        </p:txBody>
      </p:sp>
      <p:sp>
        <p:nvSpPr>
          <p:cNvPr id="163" name="Rectangle 162"/>
          <p:cNvSpPr>
            <a:spLocks/>
          </p:cNvSpPr>
          <p:nvPr/>
        </p:nvSpPr>
        <p:spPr>
          <a:xfrm>
            <a:off x="3414713" y="2914650"/>
            <a:ext cx="642937" cy="4953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?</a:t>
            </a:r>
          </a:p>
        </p:txBody>
      </p:sp>
      <p:sp>
        <p:nvSpPr>
          <p:cNvPr id="164" name="Rectangle 163"/>
          <p:cNvSpPr>
            <a:spLocks/>
          </p:cNvSpPr>
          <p:nvPr/>
        </p:nvSpPr>
        <p:spPr>
          <a:xfrm>
            <a:off x="3414713" y="2914650"/>
            <a:ext cx="642937" cy="4953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bg1"/>
                </a:solidFill>
                <a:latin typeface="Twinkl" pitchFamily="50" charset="0"/>
              </a:rPr>
              <a:t>271</a:t>
            </a:r>
          </a:p>
        </p:txBody>
      </p:sp>
      <p:sp>
        <p:nvSpPr>
          <p:cNvPr id="10252" name="Rectangle 164"/>
          <p:cNvSpPr>
            <a:spLocks/>
          </p:cNvSpPr>
          <p:nvPr/>
        </p:nvSpPr>
        <p:spPr bwMode="auto">
          <a:xfrm>
            <a:off x="1103313" y="5359400"/>
            <a:ext cx="23463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508 is 100 less than</a:t>
            </a:r>
          </a:p>
        </p:txBody>
      </p:sp>
      <p:sp>
        <p:nvSpPr>
          <p:cNvPr id="166" name="Rectangle 165"/>
          <p:cNvSpPr>
            <a:spLocks/>
          </p:cNvSpPr>
          <p:nvPr/>
        </p:nvSpPr>
        <p:spPr>
          <a:xfrm>
            <a:off x="3402013" y="5359400"/>
            <a:ext cx="642937" cy="4953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?</a:t>
            </a:r>
          </a:p>
        </p:txBody>
      </p:sp>
      <p:sp>
        <p:nvSpPr>
          <p:cNvPr id="167" name="Rectangle 166"/>
          <p:cNvSpPr>
            <a:spLocks/>
          </p:cNvSpPr>
          <p:nvPr/>
        </p:nvSpPr>
        <p:spPr>
          <a:xfrm>
            <a:off x="3402013" y="5359400"/>
            <a:ext cx="642937" cy="4953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bg1"/>
                </a:solidFill>
                <a:latin typeface="Twinkl" pitchFamily="50" charset="0"/>
              </a:rPr>
              <a:t>608</a:t>
            </a:r>
          </a:p>
        </p:txBody>
      </p:sp>
      <p:sp>
        <p:nvSpPr>
          <p:cNvPr id="10255" name="Rectangle 184"/>
          <p:cNvSpPr>
            <a:spLocks/>
          </p:cNvSpPr>
          <p:nvPr/>
        </p:nvSpPr>
        <p:spPr bwMode="auto">
          <a:xfrm>
            <a:off x="5707063" y="1657350"/>
            <a:ext cx="234473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is 10 more than 615</a:t>
            </a:r>
          </a:p>
        </p:txBody>
      </p:sp>
      <p:sp>
        <p:nvSpPr>
          <p:cNvPr id="186" name="Rectangle 185"/>
          <p:cNvSpPr>
            <a:spLocks/>
          </p:cNvSpPr>
          <p:nvPr/>
        </p:nvSpPr>
        <p:spPr>
          <a:xfrm>
            <a:off x="5065713" y="1679575"/>
            <a:ext cx="641350" cy="4953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?</a:t>
            </a:r>
          </a:p>
        </p:txBody>
      </p:sp>
      <p:sp>
        <p:nvSpPr>
          <p:cNvPr id="187" name="Rectangle 186"/>
          <p:cNvSpPr>
            <a:spLocks/>
          </p:cNvSpPr>
          <p:nvPr/>
        </p:nvSpPr>
        <p:spPr>
          <a:xfrm>
            <a:off x="5065713" y="1679575"/>
            <a:ext cx="641350" cy="4953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bg1"/>
                </a:solidFill>
                <a:latin typeface="Twinkl" pitchFamily="50" charset="0"/>
              </a:rPr>
              <a:t>625</a:t>
            </a:r>
          </a:p>
        </p:txBody>
      </p:sp>
      <p:sp>
        <p:nvSpPr>
          <p:cNvPr id="10258" name="Rectangle 188"/>
          <p:cNvSpPr>
            <a:spLocks/>
          </p:cNvSpPr>
          <p:nvPr/>
        </p:nvSpPr>
        <p:spPr bwMode="auto">
          <a:xfrm>
            <a:off x="5707063" y="2892425"/>
            <a:ext cx="2344737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is 100 less than 898</a:t>
            </a:r>
          </a:p>
        </p:txBody>
      </p:sp>
      <p:sp>
        <p:nvSpPr>
          <p:cNvPr id="190" name="Rectangle 189"/>
          <p:cNvSpPr>
            <a:spLocks/>
          </p:cNvSpPr>
          <p:nvPr/>
        </p:nvSpPr>
        <p:spPr>
          <a:xfrm>
            <a:off x="5065713" y="2914650"/>
            <a:ext cx="641350" cy="4953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?</a:t>
            </a:r>
          </a:p>
        </p:txBody>
      </p:sp>
      <p:sp>
        <p:nvSpPr>
          <p:cNvPr id="191" name="Rectangle 190"/>
          <p:cNvSpPr>
            <a:spLocks/>
          </p:cNvSpPr>
          <p:nvPr/>
        </p:nvSpPr>
        <p:spPr>
          <a:xfrm>
            <a:off x="5065713" y="2914650"/>
            <a:ext cx="641350" cy="4953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bg1"/>
                </a:solidFill>
                <a:latin typeface="Twinkl" pitchFamily="50" charset="0"/>
              </a:rPr>
              <a:t>798</a:t>
            </a:r>
          </a:p>
        </p:txBody>
      </p:sp>
      <p:sp>
        <p:nvSpPr>
          <p:cNvPr id="10261" name="Rectangle 192"/>
          <p:cNvSpPr>
            <a:spLocks/>
          </p:cNvSpPr>
          <p:nvPr/>
        </p:nvSpPr>
        <p:spPr bwMode="auto">
          <a:xfrm>
            <a:off x="5830888" y="4114800"/>
            <a:ext cx="234473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is 10 less than 940</a:t>
            </a:r>
          </a:p>
        </p:txBody>
      </p:sp>
      <p:sp>
        <p:nvSpPr>
          <p:cNvPr id="194" name="Rectangle 193"/>
          <p:cNvSpPr>
            <a:spLocks/>
          </p:cNvSpPr>
          <p:nvPr/>
        </p:nvSpPr>
        <p:spPr>
          <a:xfrm>
            <a:off x="5187950" y="4137025"/>
            <a:ext cx="642938" cy="4953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?</a:t>
            </a:r>
          </a:p>
        </p:txBody>
      </p:sp>
      <p:sp>
        <p:nvSpPr>
          <p:cNvPr id="195" name="Rectangle 194"/>
          <p:cNvSpPr>
            <a:spLocks/>
          </p:cNvSpPr>
          <p:nvPr/>
        </p:nvSpPr>
        <p:spPr>
          <a:xfrm>
            <a:off x="5187950" y="4137025"/>
            <a:ext cx="642938" cy="4953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bg1"/>
                </a:solidFill>
                <a:latin typeface="Twinkl" pitchFamily="50" charset="0"/>
              </a:rPr>
              <a:t>930</a:t>
            </a:r>
          </a:p>
        </p:txBody>
      </p:sp>
      <p:sp>
        <p:nvSpPr>
          <p:cNvPr id="10264" name="Rectangle 196"/>
          <p:cNvSpPr>
            <a:spLocks/>
          </p:cNvSpPr>
          <p:nvPr/>
        </p:nvSpPr>
        <p:spPr bwMode="auto">
          <a:xfrm>
            <a:off x="5830888" y="5337175"/>
            <a:ext cx="243205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is 100 more than 899</a:t>
            </a:r>
          </a:p>
        </p:txBody>
      </p:sp>
      <p:sp>
        <p:nvSpPr>
          <p:cNvPr id="198" name="Rectangle 197"/>
          <p:cNvSpPr>
            <a:spLocks/>
          </p:cNvSpPr>
          <p:nvPr/>
        </p:nvSpPr>
        <p:spPr>
          <a:xfrm>
            <a:off x="5187950" y="5359400"/>
            <a:ext cx="642938" cy="4953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?</a:t>
            </a:r>
          </a:p>
        </p:txBody>
      </p:sp>
      <p:sp>
        <p:nvSpPr>
          <p:cNvPr id="199" name="Rectangle 198"/>
          <p:cNvSpPr>
            <a:spLocks/>
          </p:cNvSpPr>
          <p:nvPr/>
        </p:nvSpPr>
        <p:spPr>
          <a:xfrm>
            <a:off x="5187950" y="5359400"/>
            <a:ext cx="642938" cy="4953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bg1"/>
                </a:solidFill>
                <a:latin typeface="Twinkl" pitchFamily="50" charset="0"/>
              </a:rPr>
              <a:t>999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118" grpId="0" animBg="1"/>
      <p:bldP spid="164" grpId="0" animBg="1"/>
      <p:bldP spid="167" grpId="0" animBg="1"/>
      <p:bldP spid="187" grpId="0" animBg="1"/>
      <p:bldP spid="191" grpId="0" animBg="1"/>
      <p:bldP spid="195" grpId="0" animBg="1"/>
      <p:bldP spid="19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5"/>
          <p:cNvSpPr>
            <a:spLocks/>
          </p:cNvSpPr>
          <p:nvPr/>
        </p:nvSpPr>
        <p:spPr bwMode="auto">
          <a:xfrm>
            <a:off x="539750" y="509588"/>
            <a:ext cx="80645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tx1"/>
                </a:solidFill>
              </a:rPr>
              <a:t>Estimating: </a:t>
            </a:r>
            <a:r>
              <a:rPr lang="en-GB" altLang="en-US" sz="2800">
                <a:solidFill>
                  <a:schemeClr val="tx1"/>
                </a:solidFill>
              </a:rPr>
              <a:t>Measures</a:t>
            </a:r>
            <a:endParaRPr lang="en-GB" altLang="en-US" sz="2200">
              <a:solidFill>
                <a:schemeClr val="tx1"/>
              </a:solidFill>
              <a:latin typeface="Twinkl SemiBold" pitchFamily="2" charset="0"/>
            </a:endParaRPr>
          </a:p>
        </p:txBody>
      </p:sp>
      <p:sp>
        <p:nvSpPr>
          <p:cNvPr id="37891" name="Rectangle 18"/>
          <p:cNvSpPr>
            <a:spLocks/>
          </p:cNvSpPr>
          <p:nvPr/>
        </p:nvSpPr>
        <p:spPr bwMode="auto">
          <a:xfrm>
            <a:off x="755650" y="1112838"/>
            <a:ext cx="7632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Estimate how much water is in the </a:t>
            </a:r>
            <a:r>
              <a:rPr lang="en-GB" altLang="en-US" b="1">
                <a:solidFill>
                  <a:schemeClr val="tx1"/>
                </a:solidFill>
              </a:rPr>
              <a:t>1</a:t>
            </a:r>
            <a:r>
              <a:rPr lang="en-GB" altLang="en-US">
                <a:solidFill>
                  <a:schemeClr val="tx1"/>
                </a:solidFill>
              </a:rPr>
              <a:t> </a:t>
            </a:r>
            <a:r>
              <a:rPr lang="en-GB" altLang="en-US" b="1">
                <a:solidFill>
                  <a:schemeClr val="tx1"/>
                </a:solidFill>
              </a:rPr>
              <a:t>litre</a:t>
            </a:r>
            <a:r>
              <a:rPr lang="en-GB" altLang="en-US">
                <a:solidFill>
                  <a:schemeClr val="tx1"/>
                </a:solidFill>
              </a:rPr>
              <a:t> measuring jugs.</a:t>
            </a:r>
          </a:p>
        </p:txBody>
      </p:sp>
      <p:sp>
        <p:nvSpPr>
          <p:cNvPr id="21" name="Estimate 500ml"/>
          <p:cNvSpPr>
            <a:spLocks/>
          </p:cNvSpPr>
          <p:nvPr/>
        </p:nvSpPr>
        <p:spPr bwMode="auto">
          <a:xfrm>
            <a:off x="1558925" y="5202238"/>
            <a:ext cx="1835150" cy="77152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bg1"/>
                </a:solidFill>
              </a:rPr>
              <a:t>Good Estimate: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</a:rPr>
              <a:t>330ml</a:t>
            </a:r>
          </a:p>
        </p:txBody>
      </p:sp>
      <p:sp>
        <p:nvSpPr>
          <p:cNvPr id="18" name="? 1"/>
          <p:cNvSpPr>
            <a:spLocks/>
          </p:cNvSpPr>
          <p:nvPr/>
        </p:nvSpPr>
        <p:spPr>
          <a:xfrm>
            <a:off x="2152650" y="5202238"/>
            <a:ext cx="646113" cy="4953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?</a:t>
            </a:r>
          </a:p>
        </p:txBody>
      </p:sp>
      <p:sp>
        <p:nvSpPr>
          <p:cNvPr id="22" name="Estimate 500ml"/>
          <p:cNvSpPr>
            <a:spLocks/>
          </p:cNvSpPr>
          <p:nvPr/>
        </p:nvSpPr>
        <p:spPr bwMode="auto">
          <a:xfrm>
            <a:off x="5573713" y="5202238"/>
            <a:ext cx="1835150" cy="77152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bg1"/>
                </a:solidFill>
              </a:rPr>
              <a:t>Good Estimate: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</a:rPr>
              <a:t>100ml</a:t>
            </a:r>
          </a:p>
        </p:txBody>
      </p:sp>
      <p:sp>
        <p:nvSpPr>
          <p:cNvPr id="23" name="? 1"/>
          <p:cNvSpPr>
            <a:spLocks/>
          </p:cNvSpPr>
          <p:nvPr/>
        </p:nvSpPr>
        <p:spPr>
          <a:xfrm>
            <a:off x="6167438" y="5202238"/>
            <a:ext cx="646112" cy="4953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?</a:t>
            </a:r>
          </a:p>
        </p:txBody>
      </p:sp>
      <p:pic>
        <p:nvPicPr>
          <p:cNvPr id="3789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0" t="2832" r="15640" b="54630"/>
          <a:stretch>
            <a:fillRect/>
          </a:stretch>
        </p:blipFill>
        <p:spPr bwMode="auto">
          <a:xfrm>
            <a:off x="954088" y="2068513"/>
            <a:ext cx="3332162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0" t="51340" r="15640" b="6122"/>
          <a:stretch>
            <a:fillRect/>
          </a:stretch>
        </p:blipFill>
        <p:spPr bwMode="auto">
          <a:xfrm>
            <a:off x="4937125" y="2068513"/>
            <a:ext cx="3333750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8" grpId="0" animBg="1"/>
      <p:bldP spid="22" grpId="0" animBg="1"/>
      <p:bldP spid="2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>
            <a:spLocks/>
          </p:cNvSpPr>
          <p:nvPr/>
        </p:nvSpPr>
        <p:spPr bwMode="auto">
          <a:xfrm>
            <a:off x="2916238" y="4841875"/>
            <a:ext cx="860425" cy="495300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bg1"/>
                </a:solidFill>
              </a:rPr>
              <a:t>£5.40</a:t>
            </a:r>
          </a:p>
        </p:txBody>
      </p:sp>
      <p:sp>
        <p:nvSpPr>
          <p:cNvPr id="38915" name="Rectangle 5"/>
          <p:cNvSpPr>
            <a:spLocks/>
          </p:cNvSpPr>
          <p:nvPr/>
        </p:nvSpPr>
        <p:spPr bwMode="auto">
          <a:xfrm>
            <a:off x="539750" y="509588"/>
            <a:ext cx="80645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tx1"/>
                </a:solidFill>
              </a:rPr>
              <a:t>Estimating: </a:t>
            </a:r>
            <a:r>
              <a:rPr lang="en-GB" altLang="en-US" sz="2800">
                <a:solidFill>
                  <a:schemeClr val="tx1"/>
                </a:solidFill>
              </a:rPr>
              <a:t>Money</a:t>
            </a:r>
            <a:endParaRPr lang="en-GB" altLang="en-US" sz="2200">
              <a:solidFill>
                <a:schemeClr val="tx1"/>
              </a:solidFill>
              <a:latin typeface="Twinkl SemiBold" pitchFamily="2" charset="0"/>
            </a:endParaRPr>
          </a:p>
        </p:txBody>
      </p:sp>
      <p:sp>
        <p:nvSpPr>
          <p:cNvPr id="38916" name="Rectangle 18"/>
          <p:cNvSpPr>
            <a:spLocks/>
          </p:cNvSpPr>
          <p:nvPr/>
        </p:nvSpPr>
        <p:spPr bwMode="auto">
          <a:xfrm>
            <a:off x="755650" y="1112838"/>
            <a:ext cx="7632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Which is a good estimate of how much money there is here?</a:t>
            </a:r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1068388" y="1754188"/>
            <a:ext cx="7007225" cy="2603500"/>
            <a:chOff x="1472167" y="1608318"/>
            <a:chExt cx="7008259" cy="2603304"/>
          </a:xfrm>
        </p:grpSpPr>
        <p:pic>
          <p:nvPicPr>
            <p:cNvPr id="3892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6272" y="1621712"/>
              <a:ext cx="1170568" cy="1171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92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0121" y="2979785"/>
              <a:ext cx="1000275" cy="998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92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8793" y="1900961"/>
              <a:ext cx="783207" cy="786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926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9573" y="1740617"/>
              <a:ext cx="671512" cy="671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927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2167" y="3040319"/>
              <a:ext cx="1170568" cy="1171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928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9255" y="3232879"/>
              <a:ext cx="783207" cy="786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929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9481" y="2059528"/>
              <a:ext cx="783207" cy="786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93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6974" y="1608318"/>
              <a:ext cx="783207" cy="786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931" name="Picture 2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3037" y="2692728"/>
              <a:ext cx="783207" cy="786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932" name="Picture 2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944" y="3272793"/>
              <a:ext cx="783207" cy="786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933" name="Picture 2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8914" y="2479589"/>
              <a:ext cx="671512" cy="671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" name="Group 26"/>
          <p:cNvGrpSpPr>
            <a:grpSpLocks/>
          </p:cNvGrpSpPr>
          <p:nvPr/>
        </p:nvGrpSpPr>
        <p:grpSpPr bwMode="auto">
          <a:xfrm>
            <a:off x="2225675" y="2278063"/>
            <a:ext cx="5049838" cy="4579937"/>
            <a:chOff x="3083367" y="2931456"/>
            <a:chExt cx="5049316" cy="4579598"/>
          </a:xfrm>
        </p:grpSpPr>
        <p:sp>
          <p:nvSpPr>
            <p:cNvPr id="28" name="Rounded Rectangular Callout 27"/>
            <p:cNvSpPr/>
            <p:nvPr/>
          </p:nvSpPr>
          <p:spPr>
            <a:xfrm>
              <a:off x="3083367" y="3098131"/>
              <a:ext cx="2685772" cy="1739771"/>
            </a:xfrm>
            <a:prstGeom prst="wedgeRoundRectCallout">
              <a:avLst>
                <a:gd name="adj1" fmla="val 81948"/>
                <a:gd name="adj2" fmla="val -13080"/>
                <a:gd name="adj3" fmla="val 1666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000" dirty="0"/>
                <a:t>Can you estimate how much money there was?</a:t>
              </a:r>
            </a:p>
          </p:txBody>
        </p:sp>
        <p:pic>
          <p:nvPicPr>
            <p:cNvPr id="38922" name="Picture 2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" b="33221"/>
            <a:stretch>
              <a:fillRect/>
            </a:stretch>
          </p:blipFill>
          <p:spPr bwMode="auto">
            <a:xfrm>
              <a:off x="5245391" y="2931456"/>
              <a:ext cx="2887292" cy="4579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" name="Rounded Rectangular Callout 29"/>
          <p:cNvSpPr/>
          <p:nvPr/>
        </p:nvSpPr>
        <p:spPr>
          <a:xfrm>
            <a:off x="2073275" y="4422775"/>
            <a:ext cx="2643188" cy="1290638"/>
          </a:xfrm>
          <a:prstGeom prst="wedgeRoundRectCallout">
            <a:avLst>
              <a:gd name="adj1" fmla="val 71140"/>
              <a:gd name="adj2" fmla="val -56250"/>
              <a:gd name="adj3" fmla="val 16667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/>
              <a:t>Click </a:t>
            </a:r>
            <a:r>
              <a:rPr lang="en-GB" sz="2000" b="1" dirty="0"/>
              <a:t>here</a:t>
            </a:r>
            <a:r>
              <a:rPr lang="en-GB" sz="2000" dirty="0"/>
              <a:t> to reveal the answer.</a:t>
            </a:r>
          </a:p>
        </p:txBody>
      </p:sp>
      <p:sp>
        <p:nvSpPr>
          <p:cNvPr id="10" name="CLICK HERE"/>
          <p:cNvSpPr/>
          <p:nvPr/>
        </p:nvSpPr>
        <p:spPr>
          <a:xfrm>
            <a:off x="2776538" y="4673600"/>
            <a:ext cx="873125" cy="434975"/>
          </a:xfrm>
          <a:prstGeom prst="rect">
            <a:avLst/>
          </a:prstGeom>
          <a:solidFill>
            <a:srgbClr val="00B050">
              <a:alpha val="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3" grpId="0" animBg="1"/>
      <p:bldP spid="30" grpId="0" animBg="1"/>
      <p:bldP spid="30" grpId="1" animBg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263650" y="2057400"/>
            <a:ext cx="6616700" cy="2365375"/>
            <a:chOff x="792473" y="2058136"/>
            <a:chExt cx="6616662" cy="2365375"/>
          </a:xfrm>
        </p:grpSpPr>
        <p:grpSp>
          <p:nvGrpSpPr>
            <p:cNvPr id="39947" name="Group 10"/>
            <p:cNvGrpSpPr>
              <a:grpSpLocks/>
            </p:cNvGrpSpPr>
            <p:nvPr/>
          </p:nvGrpSpPr>
          <p:grpSpPr bwMode="auto">
            <a:xfrm>
              <a:off x="2259285" y="2058136"/>
              <a:ext cx="5149850" cy="2365375"/>
              <a:chOff x="2267259" y="1659643"/>
              <a:chExt cx="5149529" cy="2366132"/>
            </a:xfrm>
          </p:grpSpPr>
          <p:pic>
            <p:nvPicPr>
              <p:cNvPr id="39949" name="Picture 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76964" y="1659643"/>
                <a:ext cx="1170568" cy="1171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950" name="Picture 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80719" y="3027070"/>
                <a:ext cx="1000275" cy="9987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951" name="Picture 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45276" y="1887027"/>
                <a:ext cx="671512" cy="6711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952" name="Picture 19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02677" y="1754728"/>
                <a:ext cx="783207" cy="786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953" name="Picture 2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47670" y="1924603"/>
                <a:ext cx="783207" cy="786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954" name="Picture 24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2797" y="2839366"/>
                <a:ext cx="783207" cy="786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955" name="Picture 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67259" y="3100630"/>
                <a:ext cx="927055" cy="9251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956" name="Picture 7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22845" y="2687319"/>
                <a:ext cx="1244861" cy="12445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9948" name="Picture 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473" y="2680608"/>
              <a:ext cx="1191622" cy="1189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6" name="Rectangle 35"/>
          <p:cNvSpPr>
            <a:spLocks/>
          </p:cNvSpPr>
          <p:nvPr/>
        </p:nvSpPr>
        <p:spPr bwMode="auto">
          <a:xfrm>
            <a:off x="5183188" y="5384800"/>
            <a:ext cx="858837" cy="495300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bg1"/>
                </a:solidFill>
              </a:rPr>
              <a:t>£4.27</a:t>
            </a:r>
          </a:p>
        </p:txBody>
      </p:sp>
      <p:sp>
        <p:nvSpPr>
          <p:cNvPr id="39940" name="Rectangle 5"/>
          <p:cNvSpPr>
            <a:spLocks/>
          </p:cNvSpPr>
          <p:nvPr/>
        </p:nvSpPr>
        <p:spPr bwMode="auto">
          <a:xfrm>
            <a:off x="539750" y="509588"/>
            <a:ext cx="80645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tx1"/>
                </a:solidFill>
              </a:rPr>
              <a:t>Estimating: </a:t>
            </a:r>
            <a:r>
              <a:rPr lang="en-GB" altLang="en-US" sz="2800">
                <a:solidFill>
                  <a:schemeClr val="tx1"/>
                </a:solidFill>
              </a:rPr>
              <a:t>Money</a:t>
            </a:r>
            <a:endParaRPr lang="en-GB" altLang="en-US" sz="2200">
              <a:solidFill>
                <a:schemeClr val="tx1"/>
              </a:solidFill>
              <a:latin typeface="Twinkl SemiBold" pitchFamily="2" charset="0"/>
            </a:endParaRPr>
          </a:p>
        </p:txBody>
      </p:sp>
      <p:sp>
        <p:nvSpPr>
          <p:cNvPr id="39941" name="Rectangle 18"/>
          <p:cNvSpPr>
            <a:spLocks/>
          </p:cNvSpPr>
          <p:nvPr/>
        </p:nvSpPr>
        <p:spPr bwMode="auto">
          <a:xfrm>
            <a:off x="755650" y="1112838"/>
            <a:ext cx="7632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Which is a good estimate of how much money there is here?</a:t>
            </a:r>
          </a:p>
        </p:txBody>
      </p: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2336800" y="3097213"/>
            <a:ext cx="4603750" cy="3760787"/>
            <a:chOff x="2336237" y="3097115"/>
            <a:chExt cx="4604230" cy="3760885"/>
          </a:xfrm>
        </p:grpSpPr>
        <p:pic>
          <p:nvPicPr>
            <p:cNvPr id="39945" name="Picture 3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49"/>
            <a:stretch>
              <a:fillRect/>
            </a:stretch>
          </p:blipFill>
          <p:spPr bwMode="auto">
            <a:xfrm>
              <a:off x="2336237" y="3240730"/>
              <a:ext cx="1948915" cy="3617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Rounded Rectangular Callout 31"/>
            <p:cNvSpPr/>
            <p:nvPr/>
          </p:nvSpPr>
          <p:spPr>
            <a:xfrm>
              <a:off x="4255725" y="3097115"/>
              <a:ext cx="2684742" cy="1739945"/>
            </a:xfrm>
            <a:prstGeom prst="wedgeRoundRectCallout">
              <a:avLst>
                <a:gd name="adj1" fmla="val -69222"/>
                <a:gd name="adj2" fmla="val 24731"/>
                <a:gd name="adj3" fmla="val 1666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000" dirty="0"/>
                <a:t>Can you estimate how much money there was?</a:t>
              </a:r>
            </a:p>
          </p:txBody>
        </p:sp>
      </p:grpSp>
      <p:sp>
        <p:nvSpPr>
          <p:cNvPr id="34" name="Rounded Rectangular Callout 33"/>
          <p:cNvSpPr/>
          <p:nvPr/>
        </p:nvSpPr>
        <p:spPr>
          <a:xfrm>
            <a:off x="4343400" y="4983163"/>
            <a:ext cx="2644775" cy="1290637"/>
          </a:xfrm>
          <a:prstGeom prst="wedgeRoundRectCallout">
            <a:avLst>
              <a:gd name="adj1" fmla="val -71836"/>
              <a:gd name="adj2" fmla="val -63163"/>
              <a:gd name="adj3" fmla="val 16667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/>
              <a:t>Click </a:t>
            </a:r>
            <a:r>
              <a:rPr lang="en-GB" sz="2000" b="1" dirty="0"/>
              <a:t>here</a:t>
            </a:r>
            <a:r>
              <a:rPr lang="en-GB" sz="2000" dirty="0"/>
              <a:t> to reveal the answer.</a:t>
            </a:r>
          </a:p>
        </p:txBody>
      </p:sp>
      <p:sp>
        <p:nvSpPr>
          <p:cNvPr id="35" name="CLICK HERE"/>
          <p:cNvSpPr/>
          <p:nvPr/>
        </p:nvSpPr>
        <p:spPr>
          <a:xfrm>
            <a:off x="5035550" y="5265738"/>
            <a:ext cx="817563" cy="436562"/>
          </a:xfrm>
          <a:prstGeom prst="rect">
            <a:avLst/>
          </a:prstGeom>
          <a:solidFill>
            <a:srgbClr val="00B050">
              <a:alpha val="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36" grpId="0" animBg="1"/>
      <p:bldP spid="34" grpId="0" animBg="1"/>
      <p:bldP spid="34" grpId="1" animBg="1"/>
      <p:bldP spid="3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5"/>
          <p:cNvSpPr>
            <a:spLocks/>
          </p:cNvSpPr>
          <p:nvPr/>
        </p:nvSpPr>
        <p:spPr bwMode="auto">
          <a:xfrm>
            <a:off x="539750" y="525463"/>
            <a:ext cx="80645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tx1"/>
                </a:solidFill>
              </a:rPr>
              <a:t>Read Numbers up to 1000 in</a:t>
            </a:r>
            <a:br>
              <a:rPr lang="en-GB" altLang="en-US" sz="2800" b="1">
                <a:solidFill>
                  <a:schemeClr val="tx1"/>
                </a:solidFill>
              </a:rPr>
            </a:br>
            <a:r>
              <a:rPr lang="en-GB" altLang="en-US" sz="2800" b="1">
                <a:solidFill>
                  <a:schemeClr val="tx1"/>
                </a:solidFill>
              </a:rPr>
              <a:t>Numerals and Words</a:t>
            </a:r>
            <a:endParaRPr lang="en-GB" altLang="en-US" sz="2200">
              <a:solidFill>
                <a:schemeClr val="tx1"/>
              </a:solidFill>
              <a:latin typeface="Twinkl SemiBold" pitchFamily="2" charset="0"/>
            </a:endParaRPr>
          </a:p>
        </p:txBody>
      </p:sp>
      <p:sp>
        <p:nvSpPr>
          <p:cNvPr id="40963" name="Rectangle 18"/>
          <p:cNvSpPr>
            <a:spLocks/>
          </p:cNvSpPr>
          <p:nvPr/>
        </p:nvSpPr>
        <p:spPr bwMode="auto">
          <a:xfrm>
            <a:off x="755650" y="1606550"/>
            <a:ext cx="7632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What is the correct written form for these numerals?</a:t>
            </a:r>
          </a:p>
        </p:txBody>
      </p:sp>
      <p:sp>
        <p:nvSpPr>
          <p:cNvPr id="40964" name="Rectangle 20"/>
          <p:cNvSpPr>
            <a:spLocks/>
          </p:cNvSpPr>
          <p:nvPr/>
        </p:nvSpPr>
        <p:spPr bwMode="auto">
          <a:xfrm>
            <a:off x="3211513" y="2101850"/>
            <a:ext cx="2720975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1500" b="1">
                <a:solidFill>
                  <a:srgbClr val="00B050"/>
                </a:solidFill>
              </a:rPr>
              <a:t>119</a:t>
            </a:r>
          </a:p>
        </p:txBody>
      </p:sp>
      <p:sp>
        <p:nvSpPr>
          <p:cNvPr id="5" name="Q1"/>
          <p:cNvSpPr/>
          <p:nvPr/>
        </p:nvSpPr>
        <p:spPr>
          <a:xfrm>
            <a:off x="892175" y="4446588"/>
            <a:ext cx="3400425" cy="601662"/>
          </a:xfrm>
          <a:prstGeom prst="roundRect">
            <a:avLst>
              <a:gd name="adj" fmla="val 12968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ysClr val="windowText" lastClr="000000"/>
                </a:solidFill>
              </a:rPr>
              <a:t>one hundred and ninety</a:t>
            </a:r>
          </a:p>
        </p:txBody>
      </p:sp>
      <p:sp>
        <p:nvSpPr>
          <p:cNvPr id="22" name="Q2"/>
          <p:cNvSpPr/>
          <p:nvPr/>
        </p:nvSpPr>
        <p:spPr>
          <a:xfrm>
            <a:off x="4862513" y="4446588"/>
            <a:ext cx="3400425" cy="601662"/>
          </a:xfrm>
          <a:prstGeom prst="roundRect">
            <a:avLst>
              <a:gd name="adj" fmla="val 12968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ysClr val="windowText" lastClr="000000"/>
                </a:solidFill>
              </a:rPr>
              <a:t>one hundred and nineteen</a:t>
            </a:r>
          </a:p>
        </p:txBody>
      </p:sp>
      <p:sp>
        <p:nvSpPr>
          <p:cNvPr id="26" name="Q3"/>
          <p:cNvSpPr/>
          <p:nvPr/>
        </p:nvSpPr>
        <p:spPr>
          <a:xfrm>
            <a:off x="892175" y="5305425"/>
            <a:ext cx="3400425" cy="601663"/>
          </a:xfrm>
          <a:prstGeom prst="roundRect">
            <a:avLst>
              <a:gd name="adj" fmla="val 12968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ysClr val="windowText" lastClr="000000"/>
                </a:solidFill>
              </a:rPr>
              <a:t>one hundred and nine</a:t>
            </a:r>
          </a:p>
        </p:txBody>
      </p:sp>
      <p:sp>
        <p:nvSpPr>
          <p:cNvPr id="27" name="Q4"/>
          <p:cNvSpPr/>
          <p:nvPr/>
        </p:nvSpPr>
        <p:spPr>
          <a:xfrm>
            <a:off x="4862513" y="5305425"/>
            <a:ext cx="3400425" cy="601663"/>
          </a:xfrm>
          <a:prstGeom prst="roundRect">
            <a:avLst>
              <a:gd name="adj" fmla="val 12968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ysClr val="windowText" lastClr="000000"/>
                </a:solidFill>
              </a:rPr>
              <a:t>one hundred and ninety-nine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5"/>
          <p:cNvSpPr>
            <a:spLocks/>
          </p:cNvSpPr>
          <p:nvPr/>
        </p:nvSpPr>
        <p:spPr bwMode="auto">
          <a:xfrm>
            <a:off x="539750" y="525463"/>
            <a:ext cx="80645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tx1"/>
                </a:solidFill>
              </a:rPr>
              <a:t>Read Numbers up to 1000 in</a:t>
            </a:r>
            <a:br>
              <a:rPr lang="en-GB" altLang="en-US" sz="2800" b="1">
                <a:solidFill>
                  <a:schemeClr val="tx1"/>
                </a:solidFill>
              </a:rPr>
            </a:br>
            <a:r>
              <a:rPr lang="en-GB" altLang="en-US" sz="2800" b="1">
                <a:solidFill>
                  <a:schemeClr val="tx1"/>
                </a:solidFill>
              </a:rPr>
              <a:t>Numerals and Words</a:t>
            </a:r>
            <a:endParaRPr lang="en-GB" altLang="en-US" sz="2200">
              <a:solidFill>
                <a:schemeClr val="tx1"/>
              </a:solidFill>
              <a:latin typeface="Twinkl SemiBold" pitchFamily="2" charset="0"/>
            </a:endParaRPr>
          </a:p>
        </p:txBody>
      </p:sp>
      <p:sp>
        <p:nvSpPr>
          <p:cNvPr id="41987" name="Rectangle 18"/>
          <p:cNvSpPr>
            <a:spLocks/>
          </p:cNvSpPr>
          <p:nvPr/>
        </p:nvSpPr>
        <p:spPr bwMode="auto">
          <a:xfrm>
            <a:off x="755650" y="1606550"/>
            <a:ext cx="7632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What is the correct written form for these numerals?</a:t>
            </a:r>
          </a:p>
        </p:txBody>
      </p:sp>
      <p:sp>
        <p:nvSpPr>
          <p:cNvPr id="41988" name="Rectangle 20"/>
          <p:cNvSpPr>
            <a:spLocks/>
          </p:cNvSpPr>
          <p:nvPr/>
        </p:nvSpPr>
        <p:spPr bwMode="auto">
          <a:xfrm>
            <a:off x="3211513" y="2101850"/>
            <a:ext cx="2720975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1500" b="1">
                <a:solidFill>
                  <a:srgbClr val="00B050"/>
                </a:solidFill>
              </a:rPr>
              <a:t>567</a:t>
            </a:r>
          </a:p>
        </p:txBody>
      </p:sp>
      <p:sp>
        <p:nvSpPr>
          <p:cNvPr id="5" name="Q1"/>
          <p:cNvSpPr/>
          <p:nvPr/>
        </p:nvSpPr>
        <p:spPr>
          <a:xfrm>
            <a:off x="892175" y="4446588"/>
            <a:ext cx="3400425" cy="601662"/>
          </a:xfrm>
          <a:prstGeom prst="roundRect">
            <a:avLst>
              <a:gd name="adj" fmla="val 12968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ysClr val="windowText" lastClr="000000"/>
                </a:solidFill>
              </a:rPr>
              <a:t>five hundred and sixty-seven</a:t>
            </a:r>
          </a:p>
        </p:txBody>
      </p:sp>
      <p:sp>
        <p:nvSpPr>
          <p:cNvPr id="22" name="Q2"/>
          <p:cNvSpPr/>
          <p:nvPr/>
        </p:nvSpPr>
        <p:spPr>
          <a:xfrm>
            <a:off x="4862513" y="4446588"/>
            <a:ext cx="3400425" cy="601662"/>
          </a:xfrm>
          <a:prstGeom prst="roundRect">
            <a:avLst>
              <a:gd name="adj" fmla="val 12968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ysClr val="windowText" lastClr="000000"/>
                </a:solidFill>
              </a:rPr>
              <a:t>five hundred and seventy-six</a:t>
            </a:r>
          </a:p>
        </p:txBody>
      </p:sp>
      <p:sp>
        <p:nvSpPr>
          <p:cNvPr id="26" name="Q3"/>
          <p:cNvSpPr/>
          <p:nvPr/>
        </p:nvSpPr>
        <p:spPr>
          <a:xfrm>
            <a:off x="892175" y="5305425"/>
            <a:ext cx="3400425" cy="601663"/>
          </a:xfrm>
          <a:prstGeom prst="roundRect">
            <a:avLst>
              <a:gd name="adj" fmla="val 12968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ysClr val="windowText" lastClr="000000"/>
                </a:solidFill>
              </a:rPr>
              <a:t>five hundred and sixteen</a:t>
            </a:r>
          </a:p>
        </p:txBody>
      </p:sp>
      <p:sp>
        <p:nvSpPr>
          <p:cNvPr id="27" name="Q4"/>
          <p:cNvSpPr/>
          <p:nvPr/>
        </p:nvSpPr>
        <p:spPr>
          <a:xfrm>
            <a:off x="4862513" y="5305425"/>
            <a:ext cx="3400425" cy="601663"/>
          </a:xfrm>
          <a:prstGeom prst="roundRect">
            <a:avLst>
              <a:gd name="adj" fmla="val 12968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ysClr val="windowText" lastClr="000000"/>
                </a:solidFill>
              </a:rPr>
              <a:t>five hundred and seventeen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5"/>
          <p:cNvSpPr>
            <a:spLocks/>
          </p:cNvSpPr>
          <p:nvPr/>
        </p:nvSpPr>
        <p:spPr bwMode="auto">
          <a:xfrm>
            <a:off x="539750" y="525463"/>
            <a:ext cx="80645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tx1"/>
                </a:solidFill>
              </a:rPr>
              <a:t>Read Numbers up to 1000 in</a:t>
            </a:r>
            <a:br>
              <a:rPr lang="en-GB" altLang="en-US" sz="2800" b="1">
                <a:solidFill>
                  <a:schemeClr val="tx1"/>
                </a:solidFill>
              </a:rPr>
            </a:br>
            <a:r>
              <a:rPr lang="en-GB" altLang="en-US" sz="2800" b="1">
                <a:solidFill>
                  <a:schemeClr val="tx1"/>
                </a:solidFill>
              </a:rPr>
              <a:t>Numerals and Words</a:t>
            </a:r>
            <a:endParaRPr lang="en-GB" altLang="en-US" sz="2200">
              <a:solidFill>
                <a:schemeClr val="tx1"/>
              </a:solidFill>
              <a:latin typeface="Twinkl SemiBold" pitchFamily="2" charset="0"/>
            </a:endParaRPr>
          </a:p>
        </p:txBody>
      </p:sp>
      <p:sp>
        <p:nvSpPr>
          <p:cNvPr id="43011" name="Rectangle 18"/>
          <p:cNvSpPr>
            <a:spLocks/>
          </p:cNvSpPr>
          <p:nvPr/>
        </p:nvSpPr>
        <p:spPr bwMode="auto">
          <a:xfrm>
            <a:off x="755650" y="1606550"/>
            <a:ext cx="7632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What is the correct written form for these numerals?</a:t>
            </a:r>
          </a:p>
        </p:txBody>
      </p:sp>
      <p:sp>
        <p:nvSpPr>
          <p:cNvPr id="43012" name="Rectangle 20"/>
          <p:cNvSpPr>
            <a:spLocks/>
          </p:cNvSpPr>
          <p:nvPr/>
        </p:nvSpPr>
        <p:spPr bwMode="auto">
          <a:xfrm>
            <a:off x="3211513" y="2101850"/>
            <a:ext cx="2720975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1500" b="1">
                <a:solidFill>
                  <a:srgbClr val="00B050"/>
                </a:solidFill>
              </a:rPr>
              <a:t>801</a:t>
            </a:r>
          </a:p>
        </p:txBody>
      </p:sp>
      <p:sp>
        <p:nvSpPr>
          <p:cNvPr id="5" name="Q1"/>
          <p:cNvSpPr/>
          <p:nvPr/>
        </p:nvSpPr>
        <p:spPr>
          <a:xfrm>
            <a:off x="892175" y="4446588"/>
            <a:ext cx="3400425" cy="601662"/>
          </a:xfrm>
          <a:prstGeom prst="roundRect">
            <a:avLst>
              <a:gd name="adj" fmla="val 12968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ysClr val="windowText" lastClr="000000"/>
                </a:solidFill>
              </a:rPr>
              <a:t>eight and one</a:t>
            </a:r>
          </a:p>
        </p:txBody>
      </p:sp>
      <p:sp>
        <p:nvSpPr>
          <p:cNvPr id="22" name="Q2"/>
          <p:cNvSpPr/>
          <p:nvPr/>
        </p:nvSpPr>
        <p:spPr>
          <a:xfrm>
            <a:off x="4862513" y="4446588"/>
            <a:ext cx="3400425" cy="601662"/>
          </a:xfrm>
          <a:prstGeom prst="roundRect">
            <a:avLst>
              <a:gd name="adj" fmla="val 12968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ysClr val="windowText" lastClr="000000"/>
                </a:solidFill>
              </a:rPr>
              <a:t>eight hundred and eleven</a:t>
            </a:r>
          </a:p>
        </p:txBody>
      </p:sp>
      <p:sp>
        <p:nvSpPr>
          <p:cNvPr id="26" name="Q3"/>
          <p:cNvSpPr/>
          <p:nvPr/>
        </p:nvSpPr>
        <p:spPr>
          <a:xfrm>
            <a:off x="892175" y="5305425"/>
            <a:ext cx="3400425" cy="601663"/>
          </a:xfrm>
          <a:prstGeom prst="roundRect">
            <a:avLst>
              <a:gd name="adj" fmla="val 12968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ysClr val="windowText" lastClr="000000"/>
                </a:solidFill>
              </a:rPr>
              <a:t>eight hundred and one</a:t>
            </a:r>
          </a:p>
        </p:txBody>
      </p:sp>
      <p:sp>
        <p:nvSpPr>
          <p:cNvPr id="27" name="Q4"/>
          <p:cNvSpPr/>
          <p:nvPr/>
        </p:nvSpPr>
        <p:spPr>
          <a:xfrm>
            <a:off x="4862513" y="5305425"/>
            <a:ext cx="3400425" cy="601663"/>
          </a:xfrm>
          <a:prstGeom prst="roundRect">
            <a:avLst>
              <a:gd name="adj" fmla="val 12968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ysClr val="windowText" lastClr="000000"/>
                </a:solidFill>
              </a:rPr>
              <a:t>eight hundred and ten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5"/>
          <p:cNvSpPr>
            <a:spLocks/>
          </p:cNvSpPr>
          <p:nvPr/>
        </p:nvSpPr>
        <p:spPr bwMode="auto">
          <a:xfrm>
            <a:off x="539750" y="525463"/>
            <a:ext cx="80645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tx1"/>
                </a:solidFill>
              </a:rPr>
              <a:t>Read Numbers up to 1000 in</a:t>
            </a:r>
            <a:br>
              <a:rPr lang="en-GB" altLang="en-US" sz="2800" b="1">
                <a:solidFill>
                  <a:schemeClr val="tx1"/>
                </a:solidFill>
              </a:rPr>
            </a:br>
            <a:r>
              <a:rPr lang="en-GB" altLang="en-US" sz="2800" b="1">
                <a:solidFill>
                  <a:schemeClr val="tx1"/>
                </a:solidFill>
              </a:rPr>
              <a:t>Numerals and Words</a:t>
            </a:r>
            <a:endParaRPr lang="en-GB" altLang="en-US" sz="2200">
              <a:solidFill>
                <a:schemeClr val="tx1"/>
              </a:solidFill>
              <a:latin typeface="Twinkl SemiBold" pitchFamily="2" charset="0"/>
            </a:endParaRPr>
          </a:p>
        </p:txBody>
      </p:sp>
      <p:sp>
        <p:nvSpPr>
          <p:cNvPr id="44035" name="Rectangle 18"/>
          <p:cNvSpPr>
            <a:spLocks/>
          </p:cNvSpPr>
          <p:nvPr/>
        </p:nvSpPr>
        <p:spPr bwMode="auto">
          <a:xfrm>
            <a:off x="755650" y="1606550"/>
            <a:ext cx="7632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What are the correct numerals for this written form?</a:t>
            </a:r>
          </a:p>
        </p:txBody>
      </p:sp>
      <p:sp>
        <p:nvSpPr>
          <p:cNvPr id="44036" name="Rectangle 20"/>
          <p:cNvSpPr>
            <a:spLocks/>
          </p:cNvSpPr>
          <p:nvPr/>
        </p:nvSpPr>
        <p:spPr bwMode="auto">
          <a:xfrm>
            <a:off x="2020888" y="2370138"/>
            <a:ext cx="5102225" cy="144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b="1">
                <a:solidFill>
                  <a:srgbClr val="00B050"/>
                </a:solidFill>
              </a:rPr>
              <a:t>two hundred</a:t>
            </a:r>
            <a:br>
              <a:rPr lang="en-GB" altLang="en-US" sz="4000" b="1">
                <a:solidFill>
                  <a:srgbClr val="00B050"/>
                </a:solidFill>
              </a:rPr>
            </a:br>
            <a:r>
              <a:rPr lang="en-GB" altLang="en-US" sz="4000" b="1">
                <a:solidFill>
                  <a:srgbClr val="00B050"/>
                </a:solidFill>
              </a:rPr>
              <a:t>and eighty-nine</a:t>
            </a:r>
          </a:p>
        </p:txBody>
      </p:sp>
      <p:sp>
        <p:nvSpPr>
          <p:cNvPr id="5" name="Q1"/>
          <p:cNvSpPr/>
          <p:nvPr/>
        </p:nvSpPr>
        <p:spPr>
          <a:xfrm>
            <a:off x="892175" y="4446588"/>
            <a:ext cx="3400425" cy="601662"/>
          </a:xfrm>
          <a:prstGeom prst="roundRect">
            <a:avLst>
              <a:gd name="adj" fmla="val 12968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ysClr val="windowText" lastClr="000000"/>
                </a:solidFill>
              </a:rPr>
              <a:t>278</a:t>
            </a:r>
          </a:p>
        </p:txBody>
      </p:sp>
      <p:sp>
        <p:nvSpPr>
          <p:cNvPr id="22" name="Q2"/>
          <p:cNvSpPr/>
          <p:nvPr/>
        </p:nvSpPr>
        <p:spPr>
          <a:xfrm>
            <a:off x="4862513" y="4446588"/>
            <a:ext cx="3400425" cy="601662"/>
          </a:xfrm>
          <a:prstGeom prst="roundRect">
            <a:avLst>
              <a:gd name="adj" fmla="val 12968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ysClr val="windowText" lastClr="000000"/>
                </a:solidFill>
              </a:rPr>
              <a:t>289</a:t>
            </a:r>
          </a:p>
        </p:txBody>
      </p:sp>
      <p:sp>
        <p:nvSpPr>
          <p:cNvPr id="26" name="Q3"/>
          <p:cNvSpPr/>
          <p:nvPr/>
        </p:nvSpPr>
        <p:spPr>
          <a:xfrm>
            <a:off x="892175" y="5305425"/>
            <a:ext cx="3400425" cy="601663"/>
          </a:xfrm>
          <a:prstGeom prst="roundRect">
            <a:avLst>
              <a:gd name="adj" fmla="val 12968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ysClr val="windowText" lastClr="000000"/>
                </a:solidFill>
              </a:rPr>
              <a:t>298</a:t>
            </a:r>
          </a:p>
        </p:txBody>
      </p:sp>
      <p:sp>
        <p:nvSpPr>
          <p:cNvPr id="27" name="Q4"/>
          <p:cNvSpPr/>
          <p:nvPr/>
        </p:nvSpPr>
        <p:spPr>
          <a:xfrm>
            <a:off x="4862513" y="5305425"/>
            <a:ext cx="3400425" cy="601663"/>
          </a:xfrm>
          <a:prstGeom prst="roundRect">
            <a:avLst>
              <a:gd name="adj" fmla="val 12968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ysClr val="windowText" lastClr="000000"/>
                </a:solidFill>
              </a:rPr>
              <a:t>280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5"/>
          <p:cNvSpPr>
            <a:spLocks/>
          </p:cNvSpPr>
          <p:nvPr/>
        </p:nvSpPr>
        <p:spPr bwMode="auto">
          <a:xfrm>
            <a:off x="539750" y="525463"/>
            <a:ext cx="80645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tx1"/>
                </a:solidFill>
              </a:rPr>
              <a:t>Read Numbers up to 1000 in</a:t>
            </a:r>
            <a:br>
              <a:rPr lang="en-GB" altLang="en-US" sz="2800" b="1">
                <a:solidFill>
                  <a:schemeClr val="tx1"/>
                </a:solidFill>
              </a:rPr>
            </a:br>
            <a:r>
              <a:rPr lang="en-GB" altLang="en-US" sz="2800" b="1">
                <a:solidFill>
                  <a:schemeClr val="tx1"/>
                </a:solidFill>
              </a:rPr>
              <a:t>Numerals and Words</a:t>
            </a:r>
            <a:endParaRPr lang="en-GB" altLang="en-US" sz="2200">
              <a:solidFill>
                <a:schemeClr val="tx1"/>
              </a:solidFill>
              <a:latin typeface="Twinkl SemiBold" pitchFamily="2" charset="0"/>
            </a:endParaRPr>
          </a:p>
        </p:txBody>
      </p:sp>
      <p:sp>
        <p:nvSpPr>
          <p:cNvPr id="45059" name="Rectangle 18"/>
          <p:cNvSpPr>
            <a:spLocks/>
          </p:cNvSpPr>
          <p:nvPr/>
        </p:nvSpPr>
        <p:spPr bwMode="auto">
          <a:xfrm>
            <a:off x="755650" y="1606550"/>
            <a:ext cx="7632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What are the correct numerals for this written form?</a:t>
            </a:r>
          </a:p>
        </p:txBody>
      </p:sp>
      <p:sp>
        <p:nvSpPr>
          <p:cNvPr id="45060" name="Rectangle 20"/>
          <p:cNvSpPr>
            <a:spLocks/>
          </p:cNvSpPr>
          <p:nvPr/>
        </p:nvSpPr>
        <p:spPr bwMode="auto">
          <a:xfrm>
            <a:off x="2020888" y="2370138"/>
            <a:ext cx="5102225" cy="144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b="1">
                <a:solidFill>
                  <a:srgbClr val="00B050"/>
                </a:solidFill>
              </a:rPr>
              <a:t>five hundred</a:t>
            </a:r>
            <a:br>
              <a:rPr lang="en-GB" altLang="en-US" sz="4000" b="1">
                <a:solidFill>
                  <a:srgbClr val="00B050"/>
                </a:solidFill>
              </a:rPr>
            </a:br>
            <a:r>
              <a:rPr lang="en-GB" altLang="en-US" sz="4000" b="1">
                <a:solidFill>
                  <a:srgbClr val="00B050"/>
                </a:solidFill>
              </a:rPr>
              <a:t>and seventy-three</a:t>
            </a:r>
          </a:p>
        </p:txBody>
      </p:sp>
      <p:sp>
        <p:nvSpPr>
          <p:cNvPr id="5" name="Q1"/>
          <p:cNvSpPr/>
          <p:nvPr/>
        </p:nvSpPr>
        <p:spPr>
          <a:xfrm>
            <a:off x="892175" y="4446588"/>
            <a:ext cx="3400425" cy="601662"/>
          </a:xfrm>
          <a:prstGeom prst="roundRect">
            <a:avLst>
              <a:gd name="adj" fmla="val 12968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ysClr val="windowText" lastClr="000000"/>
                </a:solidFill>
              </a:rPr>
              <a:t>570</a:t>
            </a:r>
          </a:p>
        </p:txBody>
      </p:sp>
      <p:sp>
        <p:nvSpPr>
          <p:cNvPr id="22" name="Q2"/>
          <p:cNvSpPr/>
          <p:nvPr/>
        </p:nvSpPr>
        <p:spPr>
          <a:xfrm>
            <a:off x="4862513" y="4446588"/>
            <a:ext cx="3400425" cy="601662"/>
          </a:xfrm>
          <a:prstGeom prst="roundRect">
            <a:avLst>
              <a:gd name="adj" fmla="val 12968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ysClr val="windowText" lastClr="000000"/>
                </a:solidFill>
              </a:rPr>
              <a:t>753</a:t>
            </a:r>
          </a:p>
        </p:txBody>
      </p:sp>
      <p:sp>
        <p:nvSpPr>
          <p:cNvPr id="26" name="Q3"/>
          <p:cNvSpPr/>
          <p:nvPr/>
        </p:nvSpPr>
        <p:spPr>
          <a:xfrm>
            <a:off x="892175" y="5305425"/>
            <a:ext cx="3400425" cy="601663"/>
          </a:xfrm>
          <a:prstGeom prst="roundRect">
            <a:avLst>
              <a:gd name="adj" fmla="val 12968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ysClr val="windowText" lastClr="000000"/>
                </a:solidFill>
              </a:rPr>
              <a:t>357</a:t>
            </a:r>
          </a:p>
        </p:txBody>
      </p:sp>
      <p:sp>
        <p:nvSpPr>
          <p:cNvPr id="27" name="Q4"/>
          <p:cNvSpPr/>
          <p:nvPr/>
        </p:nvSpPr>
        <p:spPr>
          <a:xfrm>
            <a:off x="4862513" y="5305425"/>
            <a:ext cx="3400425" cy="601663"/>
          </a:xfrm>
          <a:prstGeom prst="roundRect">
            <a:avLst>
              <a:gd name="adj" fmla="val 12968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ysClr val="windowText" lastClr="000000"/>
                </a:solidFill>
              </a:rPr>
              <a:t>573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5"/>
          <p:cNvSpPr>
            <a:spLocks/>
          </p:cNvSpPr>
          <p:nvPr/>
        </p:nvSpPr>
        <p:spPr bwMode="auto">
          <a:xfrm>
            <a:off x="539750" y="525463"/>
            <a:ext cx="80645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tx1"/>
                </a:solidFill>
              </a:rPr>
              <a:t>Read Numbers up to 1000 in</a:t>
            </a:r>
            <a:br>
              <a:rPr lang="en-GB" altLang="en-US" sz="2800" b="1">
                <a:solidFill>
                  <a:schemeClr val="tx1"/>
                </a:solidFill>
              </a:rPr>
            </a:br>
            <a:r>
              <a:rPr lang="en-GB" altLang="en-US" sz="2800" b="1">
                <a:solidFill>
                  <a:schemeClr val="tx1"/>
                </a:solidFill>
              </a:rPr>
              <a:t>Numerals and Words</a:t>
            </a:r>
            <a:endParaRPr lang="en-GB" altLang="en-US" sz="2200">
              <a:solidFill>
                <a:schemeClr val="tx1"/>
              </a:solidFill>
              <a:latin typeface="Twinkl SemiBold" pitchFamily="2" charset="0"/>
            </a:endParaRPr>
          </a:p>
        </p:txBody>
      </p:sp>
      <p:sp>
        <p:nvSpPr>
          <p:cNvPr id="46083" name="Rectangle 18"/>
          <p:cNvSpPr>
            <a:spLocks/>
          </p:cNvSpPr>
          <p:nvPr/>
        </p:nvSpPr>
        <p:spPr bwMode="auto">
          <a:xfrm>
            <a:off x="755650" y="1606550"/>
            <a:ext cx="7632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What are the correct numerals for this written form?</a:t>
            </a:r>
          </a:p>
        </p:txBody>
      </p:sp>
      <p:sp>
        <p:nvSpPr>
          <p:cNvPr id="46084" name="Rectangle 20"/>
          <p:cNvSpPr>
            <a:spLocks/>
          </p:cNvSpPr>
          <p:nvPr/>
        </p:nvSpPr>
        <p:spPr bwMode="auto">
          <a:xfrm>
            <a:off x="2020888" y="2370138"/>
            <a:ext cx="5102225" cy="144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b="1">
                <a:solidFill>
                  <a:srgbClr val="00B050"/>
                </a:solidFill>
              </a:rPr>
              <a:t>seven hundred</a:t>
            </a:r>
            <a:br>
              <a:rPr lang="en-GB" altLang="en-US" sz="4000" b="1">
                <a:solidFill>
                  <a:srgbClr val="00B050"/>
                </a:solidFill>
              </a:rPr>
            </a:br>
            <a:r>
              <a:rPr lang="en-GB" altLang="en-US" sz="4000" b="1">
                <a:solidFill>
                  <a:srgbClr val="00B050"/>
                </a:solidFill>
              </a:rPr>
              <a:t>and sixty-four</a:t>
            </a:r>
          </a:p>
        </p:txBody>
      </p:sp>
      <p:sp>
        <p:nvSpPr>
          <p:cNvPr id="5" name="Q1"/>
          <p:cNvSpPr/>
          <p:nvPr/>
        </p:nvSpPr>
        <p:spPr>
          <a:xfrm>
            <a:off x="892175" y="4446588"/>
            <a:ext cx="3400425" cy="601662"/>
          </a:xfrm>
          <a:prstGeom prst="roundRect">
            <a:avLst>
              <a:gd name="adj" fmla="val 12968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ysClr val="windowText" lastClr="000000"/>
                </a:solidFill>
              </a:rPr>
              <a:t>746</a:t>
            </a:r>
          </a:p>
        </p:txBody>
      </p:sp>
      <p:sp>
        <p:nvSpPr>
          <p:cNvPr id="22" name="Q2"/>
          <p:cNvSpPr/>
          <p:nvPr/>
        </p:nvSpPr>
        <p:spPr>
          <a:xfrm>
            <a:off x="4862513" y="4446588"/>
            <a:ext cx="3400425" cy="601662"/>
          </a:xfrm>
          <a:prstGeom prst="roundRect">
            <a:avLst>
              <a:gd name="adj" fmla="val 12968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ysClr val="windowText" lastClr="000000"/>
                </a:solidFill>
              </a:rPr>
              <a:t>764</a:t>
            </a:r>
          </a:p>
        </p:txBody>
      </p:sp>
      <p:sp>
        <p:nvSpPr>
          <p:cNvPr id="26" name="Q3"/>
          <p:cNvSpPr/>
          <p:nvPr/>
        </p:nvSpPr>
        <p:spPr>
          <a:xfrm>
            <a:off x="892175" y="5305425"/>
            <a:ext cx="3400425" cy="601663"/>
          </a:xfrm>
          <a:prstGeom prst="roundRect">
            <a:avLst>
              <a:gd name="adj" fmla="val 12968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ysClr val="windowText" lastClr="000000"/>
                </a:solidFill>
              </a:rPr>
              <a:t>744</a:t>
            </a:r>
          </a:p>
        </p:txBody>
      </p:sp>
      <p:sp>
        <p:nvSpPr>
          <p:cNvPr id="27" name="Q4"/>
          <p:cNvSpPr/>
          <p:nvPr/>
        </p:nvSpPr>
        <p:spPr>
          <a:xfrm>
            <a:off x="4862513" y="5305425"/>
            <a:ext cx="3400425" cy="601663"/>
          </a:xfrm>
          <a:prstGeom prst="roundRect">
            <a:avLst>
              <a:gd name="adj" fmla="val 12968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ysClr val="windowText" lastClr="000000"/>
                </a:solidFill>
              </a:rPr>
              <a:t>766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>
            <a:grpSpLocks/>
          </p:cNvGrpSpPr>
          <p:nvPr/>
        </p:nvGrpSpPr>
        <p:grpSpPr bwMode="auto">
          <a:xfrm>
            <a:off x="2416175" y="2541588"/>
            <a:ext cx="1731963" cy="2444750"/>
            <a:chOff x="2416163" y="2542006"/>
            <a:chExt cx="1731961" cy="2444859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2416163" y="2554707"/>
              <a:ext cx="1731961" cy="90809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2463788" y="3302452"/>
              <a:ext cx="1684336" cy="94778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2492363" y="2542006"/>
              <a:ext cx="1627186" cy="175109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endCxn id="18" idx="1"/>
            </p:cNvCxnSpPr>
            <p:nvPr/>
          </p:nvCxnSpPr>
          <p:spPr>
            <a:xfrm>
              <a:off x="2592376" y="4959876"/>
              <a:ext cx="1431923" cy="26989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107" name="Rectangle 5"/>
          <p:cNvSpPr>
            <a:spLocks/>
          </p:cNvSpPr>
          <p:nvPr/>
        </p:nvSpPr>
        <p:spPr bwMode="auto">
          <a:xfrm>
            <a:off x="539750" y="525463"/>
            <a:ext cx="80645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tx1"/>
                </a:solidFill>
              </a:rPr>
              <a:t>Read Numbers up to 1000 in</a:t>
            </a:r>
            <a:br>
              <a:rPr lang="en-GB" altLang="en-US" sz="2800" b="1">
                <a:solidFill>
                  <a:schemeClr val="tx1"/>
                </a:solidFill>
              </a:rPr>
            </a:br>
            <a:r>
              <a:rPr lang="en-GB" altLang="en-US" sz="2800" b="1">
                <a:solidFill>
                  <a:schemeClr val="tx1"/>
                </a:solidFill>
              </a:rPr>
              <a:t>Numerals and Words</a:t>
            </a:r>
            <a:endParaRPr lang="en-GB" altLang="en-US" sz="2200">
              <a:solidFill>
                <a:schemeClr val="tx1"/>
              </a:solidFill>
              <a:latin typeface="Twinkl SemiBold" pitchFamily="2" charset="0"/>
            </a:endParaRPr>
          </a:p>
        </p:txBody>
      </p:sp>
      <p:sp>
        <p:nvSpPr>
          <p:cNvPr id="47108" name="Rectangle 18"/>
          <p:cNvSpPr>
            <a:spLocks/>
          </p:cNvSpPr>
          <p:nvPr/>
        </p:nvSpPr>
        <p:spPr bwMode="auto">
          <a:xfrm>
            <a:off x="755650" y="1541463"/>
            <a:ext cx="7632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Match the written words with the correct numerals.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233488" y="2360613"/>
            <a:ext cx="1358900" cy="514350"/>
          </a:xfrm>
          <a:prstGeom prst="roundRect">
            <a:avLst>
              <a:gd name="adj" fmla="val 5556"/>
            </a:avLst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/>
              <a:t>897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233488" y="3151188"/>
            <a:ext cx="1358900" cy="514350"/>
          </a:xfrm>
          <a:prstGeom prst="roundRect">
            <a:avLst>
              <a:gd name="adj" fmla="val 5556"/>
            </a:avLst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/>
              <a:t>789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233488" y="3940175"/>
            <a:ext cx="1358900" cy="514350"/>
          </a:xfrm>
          <a:prstGeom prst="roundRect">
            <a:avLst>
              <a:gd name="adj" fmla="val 5556"/>
            </a:avLst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/>
              <a:t>978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233488" y="4729163"/>
            <a:ext cx="1358900" cy="514350"/>
          </a:xfrm>
          <a:prstGeom prst="roundRect">
            <a:avLst>
              <a:gd name="adj" fmla="val 5556"/>
            </a:avLst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/>
              <a:t>987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024313" y="3144838"/>
            <a:ext cx="3886200" cy="514350"/>
          </a:xfrm>
          <a:prstGeom prst="roundRect">
            <a:avLst>
              <a:gd name="adj" fmla="val 555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>
                <a:latin typeface="Twinkl SemiBold" pitchFamily="2" charset="0"/>
              </a:rPr>
              <a:t>eight hundred and ninety-seven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024313" y="3937000"/>
            <a:ext cx="3886200" cy="514350"/>
          </a:xfrm>
          <a:prstGeom prst="roundRect">
            <a:avLst>
              <a:gd name="adj" fmla="val 555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>
                <a:latin typeface="Twinkl SemiBold" pitchFamily="2" charset="0"/>
              </a:rPr>
              <a:t>seven hundred and eighty-nine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4024313" y="2360613"/>
            <a:ext cx="3886200" cy="514350"/>
          </a:xfrm>
          <a:prstGeom prst="roundRect">
            <a:avLst>
              <a:gd name="adj" fmla="val 555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>
                <a:latin typeface="Twinkl SemiBold" pitchFamily="2" charset="0"/>
              </a:rPr>
              <a:t>nine hundred and seventy-eight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024313" y="4729163"/>
            <a:ext cx="3886200" cy="514350"/>
          </a:xfrm>
          <a:prstGeom prst="roundRect">
            <a:avLst>
              <a:gd name="adj" fmla="val 555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>
                <a:latin typeface="Twinkl SemiBold" pitchFamily="2" charset="0"/>
              </a:rPr>
              <a:t>nine hundred and eighty-seven</a:t>
            </a:r>
          </a:p>
        </p:txBody>
      </p:sp>
      <p:sp>
        <p:nvSpPr>
          <p:cNvPr id="47117" name="Rectangle 23"/>
          <p:cNvSpPr>
            <a:spLocks/>
          </p:cNvSpPr>
          <p:nvPr/>
        </p:nvSpPr>
        <p:spPr bwMode="auto">
          <a:xfrm>
            <a:off x="755650" y="5599113"/>
            <a:ext cx="7632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</a:rPr>
              <a:t>Click for answers!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5"/>
          <p:cNvSpPr>
            <a:spLocks/>
          </p:cNvSpPr>
          <p:nvPr/>
        </p:nvSpPr>
        <p:spPr bwMode="auto">
          <a:xfrm>
            <a:off x="755650" y="404813"/>
            <a:ext cx="7632700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b="1">
                <a:solidFill>
                  <a:schemeClr val="tx1"/>
                </a:solidFill>
              </a:rPr>
              <a:t>Recognise the Place Value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b="1">
                <a:solidFill>
                  <a:schemeClr val="tx1"/>
                </a:solidFill>
              </a:rPr>
              <a:t>of Each Digit in a Three-Digit Number</a:t>
            </a:r>
          </a:p>
        </p:txBody>
      </p:sp>
      <p:sp>
        <p:nvSpPr>
          <p:cNvPr id="11267" name="Rectangle 26"/>
          <p:cNvSpPr>
            <a:spLocks/>
          </p:cNvSpPr>
          <p:nvPr/>
        </p:nvSpPr>
        <p:spPr bwMode="auto">
          <a:xfrm>
            <a:off x="755650" y="1362075"/>
            <a:ext cx="7632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Write down the value of the </a:t>
            </a:r>
            <a:r>
              <a:rPr lang="en-GB" altLang="en-US" b="1">
                <a:solidFill>
                  <a:srgbClr val="FF0000"/>
                </a:solidFill>
              </a:rPr>
              <a:t>red</a:t>
            </a:r>
            <a:r>
              <a:rPr lang="en-GB" altLang="en-US">
                <a:solidFill>
                  <a:schemeClr val="tx1"/>
                </a:solidFill>
              </a:rPr>
              <a:t> digit within each number.</a:t>
            </a:r>
          </a:p>
        </p:txBody>
      </p:sp>
      <p:sp>
        <p:nvSpPr>
          <p:cNvPr id="2" name="Oval 1"/>
          <p:cNvSpPr/>
          <p:nvPr/>
        </p:nvSpPr>
        <p:spPr>
          <a:xfrm>
            <a:off x="2239963" y="2005013"/>
            <a:ext cx="1138237" cy="1136650"/>
          </a:xfrm>
          <a:prstGeom prst="ellipse">
            <a:avLst/>
          </a:prstGeom>
          <a:solidFill>
            <a:schemeClr val="bg1"/>
          </a:solidFill>
          <a:ln w="349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>
                <a:solidFill>
                  <a:srgbClr val="FF0000"/>
                </a:solidFill>
              </a:rPr>
              <a:t>7</a:t>
            </a:r>
            <a:r>
              <a:rPr lang="en-GB" sz="2800" b="1" dirty="0">
                <a:solidFill>
                  <a:sysClr val="windowText" lastClr="000000"/>
                </a:solidFill>
              </a:rPr>
              <a:t>8</a:t>
            </a:r>
          </a:p>
        </p:txBody>
      </p:sp>
      <p:sp>
        <p:nvSpPr>
          <p:cNvPr id="54" name="Oval 53"/>
          <p:cNvSpPr/>
          <p:nvPr/>
        </p:nvSpPr>
        <p:spPr>
          <a:xfrm>
            <a:off x="4003675" y="2005013"/>
            <a:ext cx="1136650" cy="1136650"/>
          </a:xfrm>
          <a:prstGeom prst="ellipse">
            <a:avLst/>
          </a:prstGeom>
          <a:solidFill>
            <a:schemeClr val="bg1"/>
          </a:solidFill>
          <a:ln w="349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>
                <a:solidFill>
                  <a:sysClr val="windowText" lastClr="000000"/>
                </a:solidFill>
              </a:rPr>
              <a:t>1</a:t>
            </a:r>
            <a:r>
              <a:rPr lang="en-GB" sz="2800" b="1" dirty="0">
                <a:solidFill>
                  <a:srgbClr val="FF0000"/>
                </a:solidFill>
              </a:rPr>
              <a:t>0</a:t>
            </a:r>
            <a:r>
              <a:rPr lang="en-GB" sz="2800" b="1" dirty="0">
                <a:solidFill>
                  <a:sysClr val="windowText" lastClr="000000"/>
                </a:solidFill>
              </a:rPr>
              <a:t>1</a:t>
            </a:r>
          </a:p>
        </p:txBody>
      </p:sp>
      <p:sp>
        <p:nvSpPr>
          <p:cNvPr id="70" name="Oval 69"/>
          <p:cNvSpPr/>
          <p:nvPr/>
        </p:nvSpPr>
        <p:spPr>
          <a:xfrm>
            <a:off x="5765800" y="2005013"/>
            <a:ext cx="1138238" cy="1136650"/>
          </a:xfrm>
          <a:prstGeom prst="ellipse">
            <a:avLst/>
          </a:prstGeom>
          <a:solidFill>
            <a:schemeClr val="bg1"/>
          </a:solidFill>
          <a:ln w="349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>
                <a:solidFill>
                  <a:sysClr val="windowText" lastClr="000000"/>
                </a:solidFill>
              </a:rPr>
              <a:t>20</a:t>
            </a:r>
            <a:r>
              <a:rPr lang="en-GB" sz="28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74" name="Oval 73"/>
          <p:cNvSpPr/>
          <p:nvPr/>
        </p:nvSpPr>
        <p:spPr>
          <a:xfrm>
            <a:off x="2239963" y="3429000"/>
            <a:ext cx="1138237" cy="1136650"/>
          </a:xfrm>
          <a:prstGeom prst="ellipse">
            <a:avLst/>
          </a:prstGeom>
          <a:solidFill>
            <a:schemeClr val="bg1"/>
          </a:solidFill>
          <a:ln w="349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>
                <a:solidFill>
                  <a:srgbClr val="FF0000"/>
                </a:solidFill>
              </a:rPr>
              <a:t>3</a:t>
            </a:r>
            <a:r>
              <a:rPr lang="en-GB" sz="2800" b="1" dirty="0">
                <a:solidFill>
                  <a:sysClr val="windowText" lastClr="000000"/>
                </a:solidFill>
              </a:rPr>
              <a:t>80</a:t>
            </a:r>
          </a:p>
        </p:txBody>
      </p:sp>
      <p:sp>
        <p:nvSpPr>
          <p:cNvPr id="75" name="Oval 74"/>
          <p:cNvSpPr/>
          <p:nvPr/>
        </p:nvSpPr>
        <p:spPr>
          <a:xfrm>
            <a:off x="4003675" y="3429000"/>
            <a:ext cx="1136650" cy="1136650"/>
          </a:xfrm>
          <a:prstGeom prst="ellipse">
            <a:avLst/>
          </a:prstGeom>
          <a:solidFill>
            <a:schemeClr val="bg1"/>
          </a:solidFill>
          <a:ln w="349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>
                <a:solidFill>
                  <a:sysClr val="windowText" lastClr="000000"/>
                </a:solidFill>
              </a:rPr>
              <a:t>59</a:t>
            </a:r>
            <a:r>
              <a:rPr lang="en-GB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6" name="Oval 75"/>
          <p:cNvSpPr/>
          <p:nvPr/>
        </p:nvSpPr>
        <p:spPr>
          <a:xfrm>
            <a:off x="5765800" y="3429000"/>
            <a:ext cx="1138238" cy="1136650"/>
          </a:xfrm>
          <a:prstGeom prst="ellipse">
            <a:avLst/>
          </a:prstGeom>
          <a:solidFill>
            <a:schemeClr val="bg1"/>
          </a:solidFill>
          <a:ln w="349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>
                <a:solidFill>
                  <a:sysClr val="windowText" lastClr="000000"/>
                </a:solidFill>
              </a:rPr>
              <a:t>7</a:t>
            </a:r>
            <a:r>
              <a:rPr lang="en-GB" sz="2800" b="1" dirty="0">
                <a:solidFill>
                  <a:srgbClr val="FF0000"/>
                </a:solidFill>
              </a:rPr>
              <a:t>3</a:t>
            </a:r>
            <a:r>
              <a:rPr lang="en-GB" sz="2800" b="1" dirty="0">
                <a:solidFill>
                  <a:sysClr val="windowText" lastClr="000000"/>
                </a:solidFill>
              </a:rPr>
              <a:t>2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80" name="Oval 79"/>
          <p:cNvSpPr/>
          <p:nvPr/>
        </p:nvSpPr>
        <p:spPr>
          <a:xfrm>
            <a:off x="2239963" y="4852988"/>
            <a:ext cx="1138237" cy="1136650"/>
          </a:xfrm>
          <a:prstGeom prst="ellipse">
            <a:avLst/>
          </a:prstGeom>
          <a:solidFill>
            <a:schemeClr val="bg1"/>
          </a:solidFill>
          <a:ln w="349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>
                <a:solidFill>
                  <a:schemeClr val="tx1"/>
                </a:solidFill>
              </a:rPr>
              <a:t>1</a:t>
            </a:r>
            <a:r>
              <a:rPr lang="en-GB" sz="2800" b="1" dirty="0">
                <a:solidFill>
                  <a:srgbClr val="FF0000"/>
                </a:solidFill>
              </a:rPr>
              <a:t>1</a:t>
            </a:r>
            <a:r>
              <a:rPr lang="en-GB" sz="2800" b="1" dirty="0">
                <a:solidFill>
                  <a:schemeClr val="tx1"/>
                </a:solidFill>
              </a:rPr>
              <a:t>1</a:t>
            </a:r>
            <a:endParaRPr lang="en-GB" sz="2800" b="1" dirty="0">
              <a:solidFill>
                <a:sysClr val="windowText" lastClr="000000"/>
              </a:solidFill>
            </a:endParaRPr>
          </a:p>
        </p:txBody>
      </p:sp>
      <p:sp>
        <p:nvSpPr>
          <p:cNvPr id="81" name="Oval 80"/>
          <p:cNvSpPr/>
          <p:nvPr/>
        </p:nvSpPr>
        <p:spPr>
          <a:xfrm>
            <a:off x="4003675" y="4852988"/>
            <a:ext cx="1136650" cy="1136650"/>
          </a:xfrm>
          <a:prstGeom prst="ellipse">
            <a:avLst/>
          </a:prstGeom>
          <a:solidFill>
            <a:schemeClr val="bg1"/>
          </a:solidFill>
          <a:ln w="349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>
                <a:solidFill>
                  <a:sysClr val="windowText" lastClr="000000"/>
                </a:solidFill>
              </a:rPr>
              <a:t>90</a:t>
            </a:r>
            <a:r>
              <a:rPr lang="en-GB" sz="2800" b="1" dirty="0">
                <a:solidFill>
                  <a:srgbClr val="FF0000"/>
                </a:solidFill>
              </a:rPr>
              <a:t>2</a:t>
            </a:r>
            <a:endParaRPr lang="en-GB" sz="2800" b="1" dirty="0">
              <a:solidFill>
                <a:sysClr val="windowText" lastClr="000000"/>
              </a:solidFill>
            </a:endParaRPr>
          </a:p>
        </p:txBody>
      </p:sp>
      <p:sp>
        <p:nvSpPr>
          <p:cNvPr id="82" name="Oval 81"/>
          <p:cNvSpPr/>
          <p:nvPr/>
        </p:nvSpPr>
        <p:spPr>
          <a:xfrm>
            <a:off x="5765800" y="4852988"/>
            <a:ext cx="1138238" cy="1136650"/>
          </a:xfrm>
          <a:prstGeom prst="ellipse">
            <a:avLst/>
          </a:prstGeom>
          <a:solidFill>
            <a:schemeClr val="bg1"/>
          </a:solidFill>
          <a:ln w="349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>
                <a:solidFill>
                  <a:schemeClr val="tx1"/>
                </a:solidFill>
              </a:rPr>
              <a:t>55</a:t>
            </a:r>
            <a:r>
              <a:rPr lang="en-GB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83" name="Oval 82"/>
          <p:cNvSpPr/>
          <p:nvPr/>
        </p:nvSpPr>
        <p:spPr>
          <a:xfrm>
            <a:off x="2239963" y="2005013"/>
            <a:ext cx="1138237" cy="1136650"/>
          </a:xfrm>
          <a:prstGeom prst="ellipse">
            <a:avLst/>
          </a:prstGeom>
          <a:solidFill>
            <a:schemeClr val="bg1"/>
          </a:solidFill>
          <a:ln w="349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rgbClr val="FF0000"/>
                </a:solidFill>
                <a:latin typeface="Twinkl SemiBold" pitchFamily="2" charset="0"/>
              </a:rPr>
              <a:t>70</a:t>
            </a:r>
            <a:endParaRPr lang="en-GB" sz="2800" dirty="0">
              <a:solidFill>
                <a:sysClr val="windowText" lastClr="000000"/>
              </a:solidFill>
              <a:latin typeface="Twinkl SemiBold" pitchFamily="2" charset="0"/>
            </a:endParaRPr>
          </a:p>
        </p:txBody>
      </p:sp>
      <p:sp>
        <p:nvSpPr>
          <p:cNvPr id="84" name="Oval 83"/>
          <p:cNvSpPr/>
          <p:nvPr/>
        </p:nvSpPr>
        <p:spPr>
          <a:xfrm>
            <a:off x="4003675" y="2005013"/>
            <a:ext cx="1136650" cy="1136650"/>
          </a:xfrm>
          <a:prstGeom prst="ellipse">
            <a:avLst/>
          </a:prstGeom>
          <a:solidFill>
            <a:schemeClr val="bg1"/>
          </a:solidFill>
          <a:ln w="349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rgbClr val="FF0000"/>
                </a:solidFill>
                <a:latin typeface="Twinkl SemiBold" pitchFamily="2" charset="0"/>
              </a:rPr>
              <a:t>0 </a:t>
            </a:r>
            <a:r>
              <a:rPr lang="en-GB" dirty="0">
                <a:solidFill>
                  <a:srgbClr val="FF0000"/>
                </a:solidFill>
                <a:latin typeface="Twinkl SemiBold" pitchFamily="2" charset="0"/>
              </a:rPr>
              <a:t>(tens)</a:t>
            </a:r>
            <a:endParaRPr lang="en-GB" dirty="0">
              <a:solidFill>
                <a:sysClr val="windowText" lastClr="000000"/>
              </a:solidFill>
              <a:latin typeface="Twinkl SemiBold" pitchFamily="2" charset="0"/>
            </a:endParaRPr>
          </a:p>
        </p:txBody>
      </p:sp>
      <p:sp>
        <p:nvSpPr>
          <p:cNvPr id="85" name="Oval 84"/>
          <p:cNvSpPr/>
          <p:nvPr/>
        </p:nvSpPr>
        <p:spPr>
          <a:xfrm>
            <a:off x="5765800" y="2005013"/>
            <a:ext cx="1138238" cy="1136650"/>
          </a:xfrm>
          <a:prstGeom prst="ellipse">
            <a:avLst/>
          </a:prstGeom>
          <a:solidFill>
            <a:schemeClr val="bg1"/>
          </a:solidFill>
          <a:ln w="349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rgbClr val="FF0000"/>
                </a:solidFill>
                <a:latin typeface="Twinkl SemiBold" pitchFamily="2" charset="0"/>
              </a:rPr>
              <a:t>0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FF0000"/>
                </a:solidFill>
                <a:latin typeface="Twinkl SemiBold" pitchFamily="2" charset="0"/>
              </a:rPr>
              <a:t>(ones)</a:t>
            </a:r>
            <a:endParaRPr lang="en-GB" dirty="0">
              <a:solidFill>
                <a:sysClr val="windowText" lastClr="000000"/>
              </a:solidFill>
              <a:latin typeface="Twinkl SemiBold" pitchFamily="2" charset="0"/>
            </a:endParaRPr>
          </a:p>
        </p:txBody>
      </p:sp>
      <p:sp>
        <p:nvSpPr>
          <p:cNvPr id="86" name="Oval 85"/>
          <p:cNvSpPr/>
          <p:nvPr/>
        </p:nvSpPr>
        <p:spPr>
          <a:xfrm>
            <a:off x="2239963" y="3429000"/>
            <a:ext cx="1138237" cy="1136650"/>
          </a:xfrm>
          <a:prstGeom prst="ellipse">
            <a:avLst/>
          </a:prstGeom>
          <a:solidFill>
            <a:schemeClr val="bg1"/>
          </a:solidFill>
          <a:ln w="349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rgbClr val="FF0000"/>
                </a:solidFill>
                <a:latin typeface="Twinkl SemiBold" pitchFamily="2" charset="0"/>
              </a:rPr>
              <a:t>300</a:t>
            </a:r>
            <a:endParaRPr lang="en-GB" sz="2800" dirty="0">
              <a:solidFill>
                <a:sysClr val="windowText" lastClr="000000"/>
              </a:solidFill>
              <a:latin typeface="Twinkl SemiBold" pitchFamily="2" charset="0"/>
            </a:endParaRPr>
          </a:p>
        </p:txBody>
      </p:sp>
      <p:sp>
        <p:nvSpPr>
          <p:cNvPr id="88" name="Oval 87"/>
          <p:cNvSpPr/>
          <p:nvPr/>
        </p:nvSpPr>
        <p:spPr>
          <a:xfrm>
            <a:off x="4003675" y="3429000"/>
            <a:ext cx="1136650" cy="1136650"/>
          </a:xfrm>
          <a:prstGeom prst="ellipse">
            <a:avLst/>
          </a:prstGeom>
          <a:solidFill>
            <a:schemeClr val="bg1"/>
          </a:solidFill>
          <a:ln w="349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rgbClr val="FF0000"/>
                </a:solidFill>
                <a:latin typeface="Twinkl SemiBold" pitchFamily="2" charset="0"/>
              </a:rPr>
              <a:t>1</a:t>
            </a:r>
            <a:endParaRPr lang="en-GB" sz="2800" dirty="0">
              <a:solidFill>
                <a:sysClr val="windowText" lastClr="000000"/>
              </a:solidFill>
              <a:latin typeface="Twinkl SemiBold" pitchFamily="2" charset="0"/>
            </a:endParaRPr>
          </a:p>
        </p:txBody>
      </p:sp>
      <p:sp>
        <p:nvSpPr>
          <p:cNvPr id="89" name="Oval 88"/>
          <p:cNvSpPr/>
          <p:nvPr/>
        </p:nvSpPr>
        <p:spPr>
          <a:xfrm>
            <a:off x="5765800" y="3429000"/>
            <a:ext cx="1138238" cy="1136650"/>
          </a:xfrm>
          <a:prstGeom prst="ellipse">
            <a:avLst/>
          </a:prstGeom>
          <a:solidFill>
            <a:schemeClr val="bg1"/>
          </a:solidFill>
          <a:ln w="349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rgbClr val="FF0000"/>
                </a:solidFill>
                <a:latin typeface="Twinkl SemiBold" pitchFamily="2" charset="0"/>
              </a:rPr>
              <a:t>30</a:t>
            </a:r>
            <a:endParaRPr lang="en-GB" sz="2800" dirty="0">
              <a:solidFill>
                <a:sysClr val="windowText" lastClr="000000"/>
              </a:solidFill>
              <a:latin typeface="Twinkl SemiBold" pitchFamily="2" charset="0"/>
            </a:endParaRPr>
          </a:p>
        </p:txBody>
      </p:sp>
      <p:sp>
        <p:nvSpPr>
          <p:cNvPr id="90" name="Oval 89"/>
          <p:cNvSpPr/>
          <p:nvPr/>
        </p:nvSpPr>
        <p:spPr>
          <a:xfrm>
            <a:off x="2239963" y="4852988"/>
            <a:ext cx="1138237" cy="1136650"/>
          </a:xfrm>
          <a:prstGeom prst="ellipse">
            <a:avLst/>
          </a:prstGeom>
          <a:solidFill>
            <a:schemeClr val="bg1"/>
          </a:solidFill>
          <a:ln w="349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rgbClr val="FF0000"/>
                </a:solidFill>
                <a:latin typeface="Twinkl SemiBold" pitchFamily="2" charset="0"/>
              </a:rPr>
              <a:t>10</a:t>
            </a:r>
            <a:endParaRPr lang="en-GB" sz="2800" dirty="0">
              <a:solidFill>
                <a:sysClr val="windowText" lastClr="000000"/>
              </a:solidFill>
              <a:latin typeface="Twinkl SemiBold" pitchFamily="2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4003675" y="4852988"/>
            <a:ext cx="1136650" cy="1136650"/>
          </a:xfrm>
          <a:prstGeom prst="ellipse">
            <a:avLst/>
          </a:prstGeom>
          <a:solidFill>
            <a:schemeClr val="bg1"/>
          </a:solidFill>
          <a:ln w="349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rgbClr val="FF0000"/>
                </a:solidFill>
                <a:latin typeface="Twinkl SemiBold" pitchFamily="2" charset="0"/>
              </a:rPr>
              <a:t>2</a:t>
            </a:r>
            <a:endParaRPr lang="en-GB" sz="2800" dirty="0">
              <a:solidFill>
                <a:sysClr val="windowText" lastClr="000000"/>
              </a:solidFill>
              <a:latin typeface="Twinkl SemiBold" pitchFamily="2" charset="0"/>
            </a:endParaRPr>
          </a:p>
        </p:txBody>
      </p:sp>
      <p:sp>
        <p:nvSpPr>
          <p:cNvPr id="92" name="Oval 91"/>
          <p:cNvSpPr/>
          <p:nvPr/>
        </p:nvSpPr>
        <p:spPr>
          <a:xfrm>
            <a:off x="5765800" y="4852988"/>
            <a:ext cx="1138238" cy="1136650"/>
          </a:xfrm>
          <a:prstGeom prst="ellipse">
            <a:avLst/>
          </a:prstGeom>
          <a:solidFill>
            <a:schemeClr val="bg1"/>
          </a:solidFill>
          <a:ln w="349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700" b="1" dirty="0">
                <a:solidFill>
                  <a:srgbClr val="FF0000"/>
                </a:solidFill>
              </a:rPr>
              <a:t>6</a:t>
            </a:r>
            <a:r>
              <a:rPr lang="en-GB" sz="2700" b="1" dirty="0">
                <a:solidFill>
                  <a:sysClr val="windowText" lastClr="000000"/>
                </a:solidFill>
              </a:rPr>
              <a:t>40</a:t>
            </a:r>
          </a:p>
        </p:txBody>
      </p:sp>
      <p:sp>
        <p:nvSpPr>
          <p:cNvPr id="93" name="Oval 92"/>
          <p:cNvSpPr/>
          <p:nvPr/>
        </p:nvSpPr>
        <p:spPr>
          <a:xfrm>
            <a:off x="5765800" y="4852988"/>
            <a:ext cx="1138238" cy="1136650"/>
          </a:xfrm>
          <a:prstGeom prst="ellipse">
            <a:avLst/>
          </a:prstGeom>
          <a:solidFill>
            <a:schemeClr val="bg1"/>
          </a:solidFill>
          <a:ln w="349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rgbClr val="FF0000"/>
                </a:solidFill>
                <a:latin typeface="Twinkl SemiBold" pitchFamily="2" charset="0"/>
              </a:rPr>
              <a:t>600</a:t>
            </a:r>
            <a:endParaRPr lang="en-GB" sz="2800" dirty="0">
              <a:solidFill>
                <a:sysClr val="windowText" lastClr="000000"/>
              </a:solidFill>
              <a:latin typeface="Twinkl SemiBold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4" grpId="0" animBg="1"/>
      <p:bldP spid="85" grpId="0" animBg="1"/>
      <p:bldP spid="86" grpId="0" animBg="1"/>
      <p:bldP spid="88" grpId="0" animBg="1"/>
      <p:bldP spid="89" grpId="0" animBg="1"/>
      <p:bldP spid="90" grpId="0" animBg="1"/>
      <p:bldP spid="91" grpId="0" animBg="1"/>
      <p:bldP spid="9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5"/>
          <p:cNvSpPr>
            <a:spLocks/>
          </p:cNvSpPr>
          <p:nvPr/>
        </p:nvSpPr>
        <p:spPr bwMode="auto">
          <a:xfrm>
            <a:off x="539750" y="525463"/>
            <a:ext cx="80645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tx1"/>
                </a:solidFill>
              </a:rPr>
              <a:t>Read Numbers up to 1000 in</a:t>
            </a:r>
            <a:br>
              <a:rPr lang="en-GB" altLang="en-US" sz="2800" b="1">
                <a:solidFill>
                  <a:schemeClr val="tx1"/>
                </a:solidFill>
              </a:rPr>
            </a:br>
            <a:r>
              <a:rPr lang="en-GB" altLang="en-US" sz="2800" b="1">
                <a:solidFill>
                  <a:schemeClr val="tx1"/>
                </a:solidFill>
              </a:rPr>
              <a:t>Numerals and Words</a:t>
            </a:r>
            <a:endParaRPr lang="en-GB" altLang="en-US" sz="2200">
              <a:solidFill>
                <a:schemeClr val="tx1"/>
              </a:solidFill>
              <a:latin typeface="Twinkl SemiBold" pitchFamily="2" charset="0"/>
            </a:endParaRPr>
          </a:p>
        </p:txBody>
      </p:sp>
      <p:sp>
        <p:nvSpPr>
          <p:cNvPr id="48131" name="Rectangle 18"/>
          <p:cNvSpPr>
            <a:spLocks/>
          </p:cNvSpPr>
          <p:nvPr/>
        </p:nvSpPr>
        <p:spPr bwMode="auto">
          <a:xfrm>
            <a:off x="755650" y="1541463"/>
            <a:ext cx="7632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Write the amount on the cheque in words.</a:t>
            </a:r>
          </a:p>
        </p:txBody>
      </p:sp>
      <p:pic>
        <p:nvPicPr>
          <p:cNvPr id="4813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74" r="9225" b="8737"/>
          <a:stretch>
            <a:fillRect/>
          </a:stretch>
        </p:blipFill>
        <p:spPr bwMode="auto">
          <a:xfrm>
            <a:off x="1635125" y="2019300"/>
            <a:ext cx="5873750" cy="375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Rectangle 19"/>
          <p:cNvSpPr>
            <a:spLocks/>
          </p:cNvSpPr>
          <p:nvPr/>
        </p:nvSpPr>
        <p:spPr bwMode="auto">
          <a:xfrm rot="-798000">
            <a:off x="5665788" y="3038475"/>
            <a:ext cx="136525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</a:rPr>
              <a:t>1000.15</a:t>
            </a:r>
          </a:p>
        </p:txBody>
      </p:sp>
      <p:sp>
        <p:nvSpPr>
          <p:cNvPr id="23" name="Rectangle 22"/>
          <p:cNvSpPr>
            <a:spLocks/>
          </p:cNvSpPr>
          <p:nvPr/>
        </p:nvSpPr>
        <p:spPr bwMode="auto">
          <a:xfrm>
            <a:off x="755650" y="5775325"/>
            <a:ext cx="7632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</a:rPr>
              <a:t>one thousand pounds and fifteen pence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5"/>
          <p:cNvSpPr>
            <a:spLocks/>
          </p:cNvSpPr>
          <p:nvPr/>
        </p:nvSpPr>
        <p:spPr bwMode="auto">
          <a:xfrm>
            <a:off x="539750" y="525463"/>
            <a:ext cx="80645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tx1"/>
                </a:solidFill>
              </a:rPr>
              <a:t>Read Numbers up to 1000 in</a:t>
            </a:r>
            <a:br>
              <a:rPr lang="en-GB" altLang="en-US" sz="2800" b="1">
                <a:solidFill>
                  <a:schemeClr val="tx1"/>
                </a:solidFill>
              </a:rPr>
            </a:br>
            <a:r>
              <a:rPr lang="en-GB" altLang="en-US" sz="2800" b="1">
                <a:solidFill>
                  <a:schemeClr val="tx1"/>
                </a:solidFill>
              </a:rPr>
              <a:t>Numerals and Words</a:t>
            </a:r>
            <a:endParaRPr lang="en-GB" altLang="en-US" sz="2200">
              <a:solidFill>
                <a:schemeClr val="tx1"/>
              </a:solidFill>
              <a:latin typeface="Twinkl SemiBold" pitchFamily="2" charset="0"/>
            </a:endParaRPr>
          </a:p>
        </p:txBody>
      </p:sp>
      <p:sp>
        <p:nvSpPr>
          <p:cNvPr id="49155" name="Rectangle 18"/>
          <p:cNvSpPr>
            <a:spLocks/>
          </p:cNvSpPr>
          <p:nvPr/>
        </p:nvSpPr>
        <p:spPr bwMode="auto">
          <a:xfrm>
            <a:off x="755650" y="1541463"/>
            <a:ext cx="7632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Write the amount on the cheque in words.</a:t>
            </a:r>
          </a:p>
        </p:txBody>
      </p:sp>
      <p:pic>
        <p:nvPicPr>
          <p:cNvPr id="4915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74" r="9225" b="8737"/>
          <a:stretch>
            <a:fillRect/>
          </a:stretch>
        </p:blipFill>
        <p:spPr bwMode="auto">
          <a:xfrm>
            <a:off x="1635125" y="2019300"/>
            <a:ext cx="5873750" cy="375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>
            <a:spLocks/>
          </p:cNvSpPr>
          <p:nvPr/>
        </p:nvSpPr>
        <p:spPr bwMode="auto">
          <a:xfrm>
            <a:off x="755650" y="5775325"/>
            <a:ext cx="7632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</a:rPr>
              <a:t>Six hundred and ninety-seven pounds and eighty pence</a:t>
            </a:r>
          </a:p>
        </p:txBody>
      </p:sp>
      <p:sp>
        <p:nvSpPr>
          <p:cNvPr id="49158" name="Rectangle 6"/>
          <p:cNvSpPr>
            <a:spLocks/>
          </p:cNvSpPr>
          <p:nvPr/>
        </p:nvSpPr>
        <p:spPr bwMode="auto">
          <a:xfrm rot="-798000">
            <a:off x="5811838" y="2997200"/>
            <a:ext cx="136683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</a:rPr>
              <a:t>697.80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5"/>
          <p:cNvSpPr>
            <a:spLocks/>
          </p:cNvSpPr>
          <p:nvPr/>
        </p:nvSpPr>
        <p:spPr bwMode="auto">
          <a:xfrm>
            <a:off x="539750" y="525463"/>
            <a:ext cx="80645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tx1"/>
                </a:solidFill>
              </a:rPr>
              <a:t>Read Numbers up to 1000 in</a:t>
            </a:r>
            <a:br>
              <a:rPr lang="en-GB" altLang="en-US" sz="2800" b="1">
                <a:solidFill>
                  <a:schemeClr val="tx1"/>
                </a:solidFill>
              </a:rPr>
            </a:br>
            <a:r>
              <a:rPr lang="en-GB" altLang="en-US" sz="2800" b="1">
                <a:solidFill>
                  <a:schemeClr val="tx1"/>
                </a:solidFill>
              </a:rPr>
              <a:t>Numerals and Words</a:t>
            </a:r>
            <a:endParaRPr lang="en-GB" altLang="en-US" sz="2200">
              <a:solidFill>
                <a:schemeClr val="tx1"/>
              </a:solidFill>
              <a:latin typeface="Twinkl SemiBold" pitchFamily="2" charset="0"/>
            </a:endParaRPr>
          </a:p>
        </p:txBody>
      </p:sp>
      <p:sp>
        <p:nvSpPr>
          <p:cNvPr id="50179" name="Rectangle 18"/>
          <p:cNvSpPr>
            <a:spLocks/>
          </p:cNvSpPr>
          <p:nvPr/>
        </p:nvSpPr>
        <p:spPr bwMode="auto">
          <a:xfrm>
            <a:off x="755650" y="1541463"/>
            <a:ext cx="7632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Write the amount on the cheque in words.</a:t>
            </a:r>
          </a:p>
        </p:txBody>
      </p:sp>
      <p:pic>
        <p:nvPicPr>
          <p:cNvPr id="5018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74" r="9225" b="8737"/>
          <a:stretch>
            <a:fillRect/>
          </a:stretch>
        </p:blipFill>
        <p:spPr bwMode="auto">
          <a:xfrm>
            <a:off x="1635125" y="2019300"/>
            <a:ext cx="5873750" cy="375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Rectangle 19"/>
          <p:cNvSpPr>
            <a:spLocks/>
          </p:cNvSpPr>
          <p:nvPr/>
        </p:nvSpPr>
        <p:spPr bwMode="auto">
          <a:xfrm rot="-798000">
            <a:off x="5811838" y="2997200"/>
            <a:ext cx="136683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</a:rPr>
              <a:t>812.24</a:t>
            </a:r>
          </a:p>
        </p:txBody>
      </p:sp>
      <p:sp>
        <p:nvSpPr>
          <p:cNvPr id="23" name="Rectangle 22"/>
          <p:cNvSpPr>
            <a:spLocks/>
          </p:cNvSpPr>
          <p:nvPr/>
        </p:nvSpPr>
        <p:spPr bwMode="auto">
          <a:xfrm>
            <a:off x="755650" y="5775325"/>
            <a:ext cx="7632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</a:rPr>
              <a:t>eight hundred and twelve pounds and twenty-four pence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5"/>
          <p:cNvSpPr>
            <a:spLocks/>
          </p:cNvSpPr>
          <p:nvPr/>
        </p:nvSpPr>
        <p:spPr bwMode="auto">
          <a:xfrm>
            <a:off x="539750" y="525463"/>
            <a:ext cx="80645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tx1"/>
                </a:solidFill>
              </a:rPr>
              <a:t>Read Numbers up to 1000 in</a:t>
            </a:r>
            <a:br>
              <a:rPr lang="en-GB" altLang="en-US" sz="2800" b="1">
                <a:solidFill>
                  <a:schemeClr val="tx1"/>
                </a:solidFill>
              </a:rPr>
            </a:br>
            <a:r>
              <a:rPr lang="en-GB" altLang="en-US" sz="2800" b="1">
                <a:solidFill>
                  <a:schemeClr val="tx1"/>
                </a:solidFill>
              </a:rPr>
              <a:t>Numerals and Words</a:t>
            </a:r>
            <a:endParaRPr lang="en-GB" altLang="en-US" sz="2200">
              <a:solidFill>
                <a:schemeClr val="tx1"/>
              </a:solidFill>
              <a:latin typeface="Twinkl SemiBold" pitchFamily="2" charset="0"/>
            </a:endParaRPr>
          </a:p>
        </p:txBody>
      </p:sp>
      <p:sp>
        <p:nvSpPr>
          <p:cNvPr id="51203" name="Rectangle 18"/>
          <p:cNvSpPr>
            <a:spLocks/>
          </p:cNvSpPr>
          <p:nvPr/>
        </p:nvSpPr>
        <p:spPr bwMode="auto">
          <a:xfrm>
            <a:off x="755650" y="1541463"/>
            <a:ext cx="7632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Write the amount on the cheque in words.</a:t>
            </a:r>
          </a:p>
        </p:txBody>
      </p:sp>
      <p:pic>
        <p:nvPicPr>
          <p:cNvPr id="5120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74" r="9225" b="8737"/>
          <a:stretch>
            <a:fillRect/>
          </a:stretch>
        </p:blipFill>
        <p:spPr bwMode="auto">
          <a:xfrm>
            <a:off x="1635125" y="2019300"/>
            <a:ext cx="5873750" cy="375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Rectangle 19"/>
          <p:cNvSpPr>
            <a:spLocks/>
          </p:cNvSpPr>
          <p:nvPr/>
        </p:nvSpPr>
        <p:spPr bwMode="auto">
          <a:xfrm rot="-798000">
            <a:off x="5811838" y="2997200"/>
            <a:ext cx="136683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</a:rPr>
              <a:t>305.02</a:t>
            </a:r>
          </a:p>
        </p:txBody>
      </p:sp>
      <p:sp>
        <p:nvSpPr>
          <p:cNvPr id="23" name="Rectangle 22"/>
          <p:cNvSpPr>
            <a:spLocks/>
          </p:cNvSpPr>
          <p:nvPr/>
        </p:nvSpPr>
        <p:spPr bwMode="auto">
          <a:xfrm>
            <a:off x="755650" y="5775325"/>
            <a:ext cx="7632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</a:rPr>
              <a:t>three hundred and five pounds and two pence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5"/>
          <p:cNvSpPr>
            <a:spLocks/>
          </p:cNvSpPr>
          <p:nvPr/>
        </p:nvSpPr>
        <p:spPr bwMode="auto">
          <a:xfrm>
            <a:off x="539750" y="525463"/>
            <a:ext cx="80645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tx1"/>
                </a:solidFill>
              </a:rPr>
              <a:t>Read Numbers up to 1000 in</a:t>
            </a:r>
            <a:br>
              <a:rPr lang="en-GB" altLang="en-US" sz="2800" b="1">
                <a:solidFill>
                  <a:schemeClr val="tx1"/>
                </a:solidFill>
              </a:rPr>
            </a:br>
            <a:r>
              <a:rPr lang="en-GB" altLang="en-US" sz="2800" b="1">
                <a:solidFill>
                  <a:schemeClr val="tx1"/>
                </a:solidFill>
              </a:rPr>
              <a:t>Numerals and Words</a:t>
            </a:r>
            <a:endParaRPr lang="en-GB" altLang="en-US" sz="2200">
              <a:solidFill>
                <a:schemeClr val="tx1"/>
              </a:solidFill>
              <a:latin typeface="Twinkl SemiBold" pitchFamily="2" charset="0"/>
            </a:endParaRPr>
          </a:p>
        </p:txBody>
      </p:sp>
      <p:pic>
        <p:nvPicPr>
          <p:cNvPr id="5222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74" r="9225" b="8737"/>
          <a:stretch>
            <a:fillRect/>
          </a:stretch>
        </p:blipFill>
        <p:spPr bwMode="auto">
          <a:xfrm>
            <a:off x="1635125" y="2019300"/>
            <a:ext cx="5873750" cy="375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>
            <a:spLocks/>
          </p:cNvSpPr>
          <p:nvPr/>
        </p:nvSpPr>
        <p:spPr bwMode="auto">
          <a:xfrm rot="-798000">
            <a:off x="5811838" y="2997200"/>
            <a:ext cx="136683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</a:rPr>
              <a:t>900.10</a:t>
            </a:r>
          </a:p>
        </p:txBody>
      </p:sp>
      <p:sp>
        <p:nvSpPr>
          <p:cNvPr id="52229" name="Rectangle 6"/>
          <p:cNvSpPr>
            <a:spLocks/>
          </p:cNvSpPr>
          <p:nvPr/>
        </p:nvSpPr>
        <p:spPr bwMode="auto">
          <a:xfrm rot="-727976">
            <a:off x="3082925" y="3213100"/>
            <a:ext cx="263842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nine hundred pounds and ten pence</a:t>
            </a:r>
          </a:p>
        </p:txBody>
      </p:sp>
      <p:sp>
        <p:nvSpPr>
          <p:cNvPr id="52230" name="Rectangle 7"/>
          <p:cNvSpPr>
            <a:spLocks/>
          </p:cNvSpPr>
          <p:nvPr/>
        </p:nvSpPr>
        <p:spPr bwMode="auto">
          <a:xfrm>
            <a:off x="755650" y="1541463"/>
            <a:ext cx="7632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Read the amounts in words then write the correct number in digits.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5"/>
          <p:cNvSpPr>
            <a:spLocks/>
          </p:cNvSpPr>
          <p:nvPr/>
        </p:nvSpPr>
        <p:spPr bwMode="auto">
          <a:xfrm>
            <a:off x="539750" y="525463"/>
            <a:ext cx="80645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tx1"/>
                </a:solidFill>
              </a:rPr>
              <a:t>Read Numbers up to 1000 in</a:t>
            </a:r>
            <a:br>
              <a:rPr lang="en-GB" altLang="en-US" sz="2800" b="1">
                <a:solidFill>
                  <a:schemeClr val="tx1"/>
                </a:solidFill>
              </a:rPr>
            </a:br>
            <a:r>
              <a:rPr lang="en-GB" altLang="en-US" sz="2800" b="1">
                <a:solidFill>
                  <a:schemeClr val="tx1"/>
                </a:solidFill>
              </a:rPr>
              <a:t>Numerals and Words</a:t>
            </a:r>
            <a:endParaRPr lang="en-GB" altLang="en-US" sz="2200">
              <a:solidFill>
                <a:schemeClr val="tx1"/>
              </a:solidFill>
              <a:latin typeface="Twinkl SemiBold" pitchFamily="2" charset="0"/>
            </a:endParaRPr>
          </a:p>
        </p:txBody>
      </p:sp>
      <p:pic>
        <p:nvPicPr>
          <p:cNvPr id="5325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74" r="9225" b="8737"/>
          <a:stretch>
            <a:fillRect/>
          </a:stretch>
        </p:blipFill>
        <p:spPr bwMode="auto">
          <a:xfrm>
            <a:off x="1635125" y="2019300"/>
            <a:ext cx="5873750" cy="375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>
            <a:spLocks/>
          </p:cNvSpPr>
          <p:nvPr/>
        </p:nvSpPr>
        <p:spPr bwMode="auto">
          <a:xfrm rot="-798000">
            <a:off x="5811838" y="2997200"/>
            <a:ext cx="136683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</a:rPr>
              <a:t>238.50</a:t>
            </a:r>
          </a:p>
        </p:txBody>
      </p:sp>
      <p:sp>
        <p:nvSpPr>
          <p:cNvPr id="53253" name="Rectangle 6"/>
          <p:cNvSpPr>
            <a:spLocks/>
          </p:cNvSpPr>
          <p:nvPr/>
        </p:nvSpPr>
        <p:spPr bwMode="auto">
          <a:xfrm rot="-727976">
            <a:off x="3054350" y="3241675"/>
            <a:ext cx="2638425" cy="104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two hundred and thirty-eight pounds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and fifty pence</a:t>
            </a:r>
          </a:p>
        </p:txBody>
      </p:sp>
      <p:sp>
        <p:nvSpPr>
          <p:cNvPr id="53254" name="Rectangle 7"/>
          <p:cNvSpPr>
            <a:spLocks/>
          </p:cNvSpPr>
          <p:nvPr/>
        </p:nvSpPr>
        <p:spPr bwMode="auto">
          <a:xfrm>
            <a:off x="755650" y="1541463"/>
            <a:ext cx="7632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Read the amounts in words then write the correct number in digits.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5"/>
          <p:cNvSpPr>
            <a:spLocks/>
          </p:cNvSpPr>
          <p:nvPr/>
        </p:nvSpPr>
        <p:spPr bwMode="auto">
          <a:xfrm>
            <a:off x="539750" y="525463"/>
            <a:ext cx="80645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tx1"/>
                </a:solidFill>
              </a:rPr>
              <a:t>Read Numbers up to 1000 in</a:t>
            </a:r>
            <a:br>
              <a:rPr lang="en-GB" altLang="en-US" sz="2800" b="1">
                <a:solidFill>
                  <a:schemeClr val="tx1"/>
                </a:solidFill>
              </a:rPr>
            </a:br>
            <a:r>
              <a:rPr lang="en-GB" altLang="en-US" sz="2800" b="1">
                <a:solidFill>
                  <a:schemeClr val="tx1"/>
                </a:solidFill>
              </a:rPr>
              <a:t>Numerals and Words</a:t>
            </a:r>
            <a:endParaRPr lang="en-GB" altLang="en-US" sz="2200">
              <a:solidFill>
                <a:schemeClr val="tx1"/>
              </a:solidFill>
              <a:latin typeface="Twinkl SemiBold" pitchFamily="2" charset="0"/>
            </a:endParaRPr>
          </a:p>
        </p:txBody>
      </p:sp>
      <p:pic>
        <p:nvPicPr>
          <p:cNvPr id="5427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74" r="9225" b="8737"/>
          <a:stretch>
            <a:fillRect/>
          </a:stretch>
        </p:blipFill>
        <p:spPr bwMode="auto">
          <a:xfrm>
            <a:off x="1635125" y="2019300"/>
            <a:ext cx="5873750" cy="375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>
            <a:spLocks/>
          </p:cNvSpPr>
          <p:nvPr/>
        </p:nvSpPr>
        <p:spPr bwMode="auto">
          <a:xfrm rot="-798000">
            <a:off x="5811838" y="2997200"/>
            <a:ext cx="136683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</a:rPr>
              <a:t>713.18</a:t>
            </a:r>
          </a:p>
        </p:txBody>
      </p:sp>
      <p:sp>
        <p:nvSpPr>
          <p:cNvPr id="54277" name="Rectangle 6"/>
          <p:cNvSpPr>
            <a:spLocks/>
          </p:cNvSpPr>
          <p:nvPr/>
        </p:nvSpPr>
        <p:spPr bwMode="auto">
          <a:xfrm rot="-727976">
            <a:off x="3054350" y="3241675"/>
            <a:ext cx="2638425" cy="104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seven hundred and thirteen pounds and eighteen pence</a:t>
            </a:r>
          </a:p>
        </p:txBody>
      </p:sp>
      <p:sp>
        <p:nvSpPr>
          <p:cNvPr id="54278" name="Rectangle 7"/>
          <p:cNvSpPr>
            <a:spLocks/>
          </p:cNvSpPr>
          <p:nvPr/>
        </p:nvSpPr>
        <p:spPr bwMode="auto">
          <a:xfrm>
            <a:off x="755650" y="1541463"/>
            <a:ext cx="7632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Read the amounts in words then write the correct number in digits.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5"/>
          <p:cNvSpPr>
            <a:spLocks/>
          </p:cNvSpPr>
          <p:nvPr/>
        </p:nvSpPr>
        <p:spPr bwMode="auto">
          <a:xfrm>
            <a:off x="539750" y="525463"/>
            <a:ext cx="80645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tx1"/>
                </a:solidFill>
              </a:rPr>
              <a:t>Read Numbers up to 1000 in</a:t>
            </a:r>
            <a:br>
              <a:rPr lang="en-GB" altLang="en-US" sz="2800" b="1">
                <a:solidFill>
                  <a:schemeClr val="tx1"/>
                </a:solidFill>
              </a:rPr>
            </a:br>
            <a:r>
              <a:rPr lang="en-GB" altLang="en-US" sz="2800" b="1">
                <a:solidFill>
                  <a:schemeClr val="tx1"/>
                </a:solidFill>
              </a:rPr>
              <a:t>Numerals and Words</a:t>
            </a:r>
            <a:endParaRPr lang="en-GB" altLang="en-US" sz="2200">
              <a:solidFill>
                <a:schemeClr val="tx1"/>
              </a:solidFill>
              <a:latin typeface="Twinkl SemiBold" pitchFamily="2" charset="0"/>
            </a:endParaRPr>
          </a:p>
        </p:txBody>
      </p:sp>
      <p:sp>
        <p:nvSpPr>
          <p:cNvPr id="55299" name="Rectangle 18"/>
          <p:cNvSpPr>
            <a:spLocks/>
          </p:cNvSpPr>
          <p:nvPr/>
        </p:nvSpPr>
        <p:spPr bwMode="auto">
          <a:xfrm>
            <a:off x="755650" y="1541463"/>
            <a:ext cx="7632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Read the amounts in words then write the correct number in digits.</a:t>
            </a:r>
          </a:p>
        </p:txBody>
      </p:sp>
      <p:pic>
        <p:nvPicPr>
          <p:cNvPr id="5530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74" r="9225" b="8737"/>
          <a:stretch>
            <a:fillRect/>
          </a:stretch>
        </p:blipFill>
        <p:spPr bwMode="auto">
          <a:xfrm>
            <a:off x="1635125" y="2019300"/>
            <a:ext cx="5873750" cy="375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>
            <a:spLocks/>
          </p:cNvSpPr>
          <p:nvPr/>
        </p:nvSpPr>
        <p:spPr bwMode="auto">
          <a:xfrm rot="-798000">
            <a:off x="5811838" y="2997200"/>
            <a:ext cx="136683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</a:rPr>
              <a:t>390.88</a:t>
            </a:r>
          </a:p>
        </p:txBody>
      </p:sp>
      <p:sp>
        <p:nvSpPr>
          <p:cNvPr id="55302" name="Rectangle 6"/>
          <p:cNvSpPr>
            <a:spLocks/>
          </p:cNvSpPr>
          <p:nvPr/>
        </p:nvSpPr>
        <p:spPr bwMode="auto">
          <a:xfrm rot="-727976">
            <a:off x="3054350" y="3241675"/>
            <a:ext cx="2638425" cy="104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three hundred and ninety pounds and eighty-eight pence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5"/>
          <p:cNvSpPr>
            <a:spLocks/>
          </p:cNvSpPr>
          <p:nvPr/>
        </p:nvSpPr>
        <p:spPr bwMode="auto">
          <a:xfrm>
            <a:off x="539750" y="582613"/>
            <a:ext cx="8064500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tx1"/>
                </a:solidFill>
              </a:rPr>
              <a:t>Read Numbers up to 1000</a:t>
            </a:r>
            <a:endParaRPr lang="en-GB" altLang="en-US" sz="2200">
              <a:solidFill>
                <a:schemeClr val="tx1"/>
              </a:solidFill>
              <a:latin typeface="Twinkl SemiBold" pitchFamily="2" charset="0"/>
            </a:endParaRPr>
          </a:p>
        </p:txBody>
      </p:sp>
      <p:sp>
        <p:nvSpPr>
          <p:cNvPr id="56323" name="Rectangle 18"/>
          <p:cNvSpPr>
            <a:spLocks/>
          </p:cNvSpPr>
          <p:nvPr/>
        </p:nvSpPr>
        <p:spPr bwMode="auto">
          <a:xfrm>
            <a:off x="755650" y="1128713"/>
            <a:ext cx="7632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Can you read these numbers?</a:t>
            </a:r>
          </a:p>
        </p:txBody>
      </p:sp>
      <p:sp>
        <p:nvSpPr>
          <p:cNvPr id="56324" name="Rectangle 7"/>
          <p:cNvSpPr>
            <a:spLocks/>
          </p:cNvSpPr>
          <p:nvPr/>
        </p:nvSpPr>
        <p:spPr bwMode="auto">
          <a:xfrm>
            <a:off x="1776413" y="1766888"/>
            <a:ext cx="714375" cy="352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123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234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345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456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567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678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898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987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101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202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303</a:t>
            </a:r>
          </a:p>
        </p:txBody>
      </p:sp>
      <p:sp>
        <p:nvSpPr>
          <p:cNvPr id="56325" name="Rectangle 8"/>
          <p:cNvSpPr>
            <a:spLocks/>
          </p:cNvSpPr>
          <p:nvPr/>
        </p:nvSpPr>
        <p:spPr bwMode="auto">
          <a:xfrm>
            <a:off x="4119563" y="1766888"/>
            <a:ext cx="904875" cy="352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404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505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606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707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808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909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1000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111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212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313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414</a:t>
            </a:r>
          </a:p>
        </p:txBody>
      </p:sp>
      <p:sp>
        <p:nvSpPr>
          <p:cNvPr id="56326" name="Rectangle 9"/>
          <p:cNvSpPr>
            <a:spLocks/>
          </p:cNvSpPr>
          <p:nvPr/>
        </p:nvSpPr>
        <p:spPr bwMode="auto">
          <a:xfrm>
            <a:off x="6653213" y="1766888"/>
            <a:ext cx="714375" cy="352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717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818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919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110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220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330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440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550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660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770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880</a:t>
            </a:r>
          </a:p>
        </p:txBody>
      </p:sp>
      <p:sp>
        <p:nvSpPr>
          <p:cNvPr id="56327" name="Rectangle 10"/>
          <p:cNvSpPr>
            <a:spLocks/>
          </p:cNvSpPr>
          <p:nvPr/>
        </p:nvSpPr>
        <p:spPr bwMode="auto">
          <a:xfrm>
            <a:off x="755650" y="5597525"/>
            <a:ext cx="7632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</a:rPr>
              <a:t>Choose one number from each column and write the number in words.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5"/>
          <p:cNvSpPr>
            <a:spLocks/>
          </p:cNvSpPr>
          <p:nvPr/>
        </p:nvSpPr>
        <p:spPr bwMode="auto">
          <a:xfrm>
            <a:off x="539750" y="582613"/>
            <a:ext cx="8064500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tx1"/>
                </a:solidFill>
              </a:rPr>
              <a:t>Read Numbers up to 1000</a:t>
            </a:r>
            <a:endParaRPr lang="en-GB" altLang="en-US" sz="2200">
              <a:solidFill>
                <a:schemeClr val="tx1"/>
              </a:solidFill>
              <a:latin typeface="Twinkl SemiBold" pitchFamily="2" charset="0"/>
            </a:endParaRPr>
          </a:p>
        </p:txBody>
      </p:sp>
      <p:sp>
        <p:nvSpPr>
          <p:cNvPr id="57347" name="Rectangle 18"/>
          <p:cNvSpPr>
            <a:spLocks/>
          </p:cNvSpPr>
          <p:nvPr/>
        </p:nvSpPr>
        <p:spPr bwMode="auto">
          <a:xfrm>
            <a:off x="755650" y="1231900"/>
            <a:ext cx="7632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</a:rPr>
              <a:t>Answers to the first column:</a:t>
            </a:r>
          </a:p>
        </p:txBody>
      </p:sp>
      <p:sp>
        <p:nvSpPr>
          <p:cNvPr id="57348" name="Rectangle 7"/>
          <p:cNvSpPr>
            <a:spLocks/>
          </p:cNvSpPr>
          <p:nvPr/>
        </p:nvSpPr>
        <p:spPr bwMode="auto">
          <a:xfrm>
            <a:off x="2201863" y="1674813"/>
            <a:ext cx="4740275" cy="382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One hundred and twenty-three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Two hundred and thirty-four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Three hundred and forty-five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Four hundred and fifty-six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Five hundred and sixty-seven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Six hundred and seventy-eight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Eight hundred and ninety-eight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Nine hundred and eighty-seven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One hundred and one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Two hundred and two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Three hundred and three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5"/>
          <p:cNvSpPr>
            <a:spLocks/>
          </p:cNvSpPr>
          <p:nvPr/>
        </p:nvSpPr>
        <p:spPr bwMode="auto">
          <a:xfrm>
            <a:off x="755650" y="549275"/>
            <a:ext cx="7632700" cy="95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b="1">
                <a:solidFill>
                  <a:schemeClr val="tx1"/>
                </a:solidFill>
              </a:rPr>
              <a:t>Recognise the Place Value of Each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b="1">
                <a:solidFill>
                  <a:schemeClr val="tx1"/>
                </a:solidFill>
              </a:rPr>
              <a:t>Digit in a Three-Digit Number Reasoning Challenge</a:t>
            </a:r>
          </a:p>
        </p:txBody>
      </p:sp>
      <p:pic>
        <p:nvPicPr>
          <p:cNvPr id="1229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189"/>
          <a:stretch>
            <a:fillRect/>
          </a:stretch>
        </p:blipFill>
        <p:spPr bwMode="auto">
          <a:xfrm>
            <a:off x="4940300" y="2001838"/>
            <a:ext cx="2887663" cy="485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1489075" y="2062163"/>
            <a:ext cx="2908300" cy="1868487"/>
          </a:xfrm>
          <a:prstGeom prst="wedgeRoundRectCallout">
            <a:avLst>
              <a:gd name="adj1" fmla="val 86190"/>
              <a:gd name="adj2" fmla="val -14583"/>
              <a:gd name="adj3" fmla="val 1666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/>
              <a:t>Which is greater - </a:t>
            </a:r>
            <a:r>
              <a:rPr lang="en-GB" sz="2000" b="1" dirty="0"/>
              <a:t>908</a:t>
            </a:r>
            <a:r>
              <a:rPr lang="en-GB" sz="2000" dirty="0"/>
              <a:t> or </a:t>
            </a:r>
            <a:r>
              <a:rPr lang="en-GB" sz="2000" b="1" dirty="0"/>
              <a:t>809</a:t>
            </a:r>
            <a:r>
              <a:rPr lang="en-GB" sz="2000" dirty="0"/>
              <a:t>?</a:t>
            </a:r>
          </a:p>
        </p:txBody>
      </p:sp>
      <p:sp>
        <p:nvSpPr>
          <p:cNvPr id="60" name="Rounded Rectangular Callout 59"/>
          <p:cNvSpPr/>
          <p:nvPr/>
        </p:nvSpPr>
        <p:spPr>
          <a:xfrm>
            <a:off x="2198688" y="4205288"/>
            <a:ext cx="2295525" cy="1290637"/>
          </a:xfrm>
          <a:prstGeom prst="wedgeRoundRectCallout">
            <a:avLst>
              <a:gd name="adj1" fmla="val 71140"/>
              <a:gd name="adj2" fmla="val -56250"/>
              <a:gd name="adj3" fmla="val 16667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/>
              <a:t>Convince me that your answer is correct.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5"/>
          <p:cNvSpPr>
            <a:spLocks/>
          </p:cNvSpPr>
          <p:nvPr/>
        </p:nvSpPr>
        <p:spPr bwMode="auto">
          <a:xfrm>
            <a:off x="539750" y="582613"/>
            <a:ext cx="8064500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tx1"/>
                </a:solidFill>
              </a:rPr>
              <a:t>Read Numbers up to 1000</a:t>
            </a:r>
            <a:endParaRPr lang="en-GB" altLang="en-US" sz="2200">
              <a:solidFill>
                <a:schemeClr val="tx1"/>
              </a:solidFill>
              <a:latin typeface="Twinkl SemiBold" pitchFamily="2" charset="0"/>
            </a:endParaRPr>
          </a:p>
        </p:txBody>
      </p:sp>
      <p:sp>
        <p:nvSpPr>
          <p:cNvPr id="58371" name="Rectangle 18"/>
          <p:cNvSpPr>
            <a:spLocks/>
          </p:cNvSpPr>
          <p:nvPr/>
        </p:nvSpPr>
        <p:spPr bwMode="auto">
          <a:xfrm>
            <a:off x="755650" y="1231900"/>
            <a:ext cx="7632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</a:rPr>
              <a:t>Answers to the second column:</a:t>
            </a:r>
          </a:p>
        </p:txBody>
      </p:sp>
      <p:sp>
        <p:nvSpPr>
          <p:cNvPr id="58372" name="Rectangle 7"/>
          <p:cNvSpPr>
            <a:spLocks/>
          </p:cNvSpPr>
          <p:nvPr/>
        </p:nvSpPr>
        <p:spPr bwMode="auto">
          <a:xfrm>
            <a:off x="2201863" y="1727200"/>
            <a:ext cx="4740275" cy="352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Four hundred and four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Five hundred and five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Six hundred and six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Seven hundred and seven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Eight hundred and eight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Nine hundred and nine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One thousand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One hundred and eleven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Two hundred and twelve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Three hundred and thirteen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Four hundred and fourteen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5"/>
          <p:cNvSpPr>
            <a:spLocks/>
          </p:cNvSpPr>
          <p:nvPr/>
        </p:nvSpPr>
        <p:spPr bwMode="auto">
          <a:xfrm>
            <a:off x="539750" y="582613"/>
            <a:ext cx="8064500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tx1"/>
                </a:solidFill>
              </a:rPr>
              <a:t>Read Numbers up to 1000</a:t>
            </a:r>
            <a:endParaRPr lang="en-GB" altLang="en-US" sz="2200">
              <a:solidFill>
                <a:schemeClr val="tx1"/>
              </a:solidFill>
              <a:latin typeface="Twinkl SemiBold" pitchFamily="2" charset="0"/>
            </a:endParaRPr>
          </a:p>
        </p:txBody>
      </p:sp>
      <p:sp>
        <p:nvSpPr>
          <p:cNvPr id="59395" name="Rectangle 18"/>
          <p:cNvSpPr>
            <a:spLocks/>
          </p:cNvSpPr>
          <p:nvPr/>
        </p:nvSpPr>
        <p:spPr bwMode="auto">
          <a:xfrm>
            <a:off x="755650" y="1231900"/>
            <a:ext cx="7632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</a:rPr>
              <a:t>Answers to the third column:</a:t>
            </a:r>
          </a:p>
        </p:txBody>
      </p:sp>
      <p:sp>
        <p:nvSpPr>
          <p:cNvPr id="59396" name="Rectangle 7"/>
          <p:cNvSpPr>
            <a:spLocks/>
          </p:cNvSpPr>
          <p:nvPr/>
        </p:nvSpPr>
        <p:spPr bwMode="auto">
          <a:xfrm>
            <a:off x="2201863" y="1727200"/>
            <a:ext cx="4740275" cy="352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Seven hundred and seventeen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Eight hundred and eighteen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Nine hundred and nineteen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One hundred and ten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Two hundred and twenty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Three hundred and thirty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Four hundred and forty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Five hundred and fifty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Six hundred and sixty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Seven hundred and seventy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Eight hundred and eighty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oranges answer"/>
          <p:cNvSpPr>
            <a:spLocks/>
          </p:cNvSpPr>
          <p:nvPr/>
        </p:nvSpPr>
        <p:spPr bwMode="auto">
          <a:xfrm>
            <a:off x="4638675" y="5194300"/>
            <a:ext cx="2203450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Good estimation: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</a:rPr>
              <a:t>25 oranges</a:t>
            </a:r>
          </a:p>
        </p:txBody>
      </p:sp>
      <p:sp>
        <p:nvSpPr>
          <p:cNvPr id="60419" name="Rectangle 5"/>
          <p:cNvSpPr>
            <a:spLocks/>
          </p:cNvSpPr>
          <p:nvPr/>
        </p:nvSpPr>
        <p:spPr bwMode="auto">
          <a:xfrm>
            <a:off x="539750" y="530225"/>
            <a:ext cx="80645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tx1"/>
                </a:solidFill>
              </a:rPr>
              <a:t>Solve Number Problems and Practical</a:t>
            </a:r>
            <a:br>
              <a:rPr lang="en-GB" altLang="en-US" sz="2800" b="1">
                <a:solidFill>
                  <a:schemeClr val="tx1"/>
                </a:solidFill>
              </a:rPr>
            </a:br>
            <a:r>
              <a:rPr lang="en-GB" altLang="en-US" sz="2800" b="1">
                <a:solidFill>
                  <a:schemeClr val="tx1"/>
                </a:solidFill>
              </a:rPr>
              <a:t>Problems Involving These Ideas</a:t>
            </a:r>
            <a:endParaRPr lang="en-GB" altLang="en-US" sz="2200">
              <a:solidFill>
                <a:schemeClr val="tx1"/>
              </a:solidFill>
              <a:latin typeface="Twinkl SemiBold" pitchFamily="2" charset="0"/>
            </a:endParaRPr>
          </a:p>
        </p:txBody>
      </p:sp>
      <p:sp>
        <p:nvSpPr>
          <p:cNvPr id="60420" name="Rectangle 18"/>
          <p:cNvSpPr>
            <a:spLocks/>
          </p:cNvSpPr>
          <p:nvPr/>
        </p:nvSpPr>
        <p:spPr bwMode="auto">
          <a:xfrm>
            <a:off x="755650" y="1611313"/>
            <a:ext cx="76327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Mrs Greggs sold 50 plums at the market. Estimate how many bananas were sold. Next, estimate how many oranges were sold. </a:t>
            </a:r>
          </a:p>
        </p:txBody>
      </p:sp>
      <p:grpSp>
        <p:nvGrpSpPr>
          <p:cNvPr id="60421" name="Group 28"/>
          <p:cNvGrpSpPr>
            <a:grpSpLocks/>
          </p:cNvGrpSpPr>
          <p:nvPr/>
        </p:nvGrpSpPr>
        <p:grpSpPr bwMode="auto">
          <a:xfrm>
            <a:off x="1666875" y="2544763"/>
            <a:ext cx="5383213" cy="2516187"/>
            <a:chOff x="2219621" y="2690759"/>
            <a:chExt cx="5383441" cy="2515358"/>
          </a:xfrm>
        </p:grpSpPr>
        <p:grpSp>
          <p:nvGrpSpPr>
            <p:cNvPr id="60425" name="Group 24"/>
            <p:cNvGrpSpPr>
              <a:grpSpLocks/>
            </p:cNvGrpSpPr>
            <p:nvPr/>
          </p:nvGrpSpPr>
          <p:grpSpPr bwMode="auto">
            <a:xfrm>
              <a:off x="2936596" y="2793126"/>
              <a:ext cx="4387149" cy="1947152"/>
              <a:chOff x="2936597" y="2793126"/>
              <a:chExt cx="2755388" cy="1947152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2936977" y="4030167"/>
                <a:ext cx="688987" cy="709378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3625964" y="3304918"/>
                <a:ext cx="688986" cy="1434627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4314950" y="4376128"/>
                <a:ext cx="687989" cy="36341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5002939" y="2793912"/>
                <a:ext cx="688987" cy="1945634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</p:grpSp>
        <p:cxnSp>
          <p:nvCxnSpPr>
            <p:cNvPr id="3" name="Straight Connector 2"/>
            <p:cNvCxnSpPr/>
            <p:nvPr/>
          </p:nvCxnSpPr>
          <p:spPr>
            <a:xfrm>
              <a:off x="2934026" y="2690759"/>
              <a:ext cx="0" cy="204878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2921326" y="4730024"/>
              <a:ext cx="4470589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2786383" y="4030168"/>
              <a:ext cx="147643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429" name="Rectangle 21"/>
            <p:cNvSpPr>
              <a:spLocks/>
            </p:cNvSpPr>
            <p:nvPr/>
          </p:nvSpPr>
          <p:spPr bwMode="auto">
            <a:xfrm>
              <a:off x="2219621" y="3782700"/>
              <a:ext cx="565100" cy="495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tIns="108000" rIns="108000" bIns="108000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b="1">
                  <a:solidFill>
                    <a:schemeClr val="tx1"/>
                  </a:solidFill>
                </a:rPr>
                <a:t>50</a:t>
              </a:r>
            </a:p>
          </p:txBody>
        </p:sp>
        <p:sp>
          <p:nvSpPr>
            <p:cNvPr id="60430" name="Rectangle 22"/>
            <p:cNvSpPr>
              <a:spLocks/>
            </p:cNvSpPr>
            <p:nvPr/>
          </p:nvSpPr>
          <p:spPr bwMode="auto">
            <a:xfrm>
              <a:off x="3051585" y="4741786"/>
              <a:ext cx="862276" cy="464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tIns="108000" rIns="108000" bIns="108000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1600">
                  <a:solidFill>
                    <a:schemeClr val="tx1"/>
                  </a:solidFill>
                </a:rPr>
                <a:t>plums</a:t>
              </a:r>
            </a:p>
          </p:txBody>
        </p:sp>
        <p:sp>
          <p:nvSpPr>
            <p:cNvPr id="60431" name="Rectangle 25"/>
            <p:cNvSpPr>
              <a:spLocks/>
            </p:cNvSpPr>
            <p:nvPr/>
          </p:nvSpPr>
          <p:spPr bwMode="auto">
            <a:xfrm>
              <a:off x="3749532" y="4741786"/>
              <a:ext cx="1659956" cy="464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tIns="108000" rIns="108000" bIns="108000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1600">
                  <a:solidFill>
                    <a:schemeClr val="tx1"/>
                  </a:solidFill>
                </a:rPr>
                <a:t>strawberries</a:t>
              </a:r>
            </a:p>
          </p:txBody>
        </p:sp>
        <p:sp>
          <p:nvSpPr>
            <p:cNvPr id="60432" name="Rectangle 26"/>
            <p:cNvSpPr>
              <a:spLocks/>
            </p:cNvSpPr>
            <p:nvPr/>
          </p:nvSpPr>
          <p:spPr bwMode="auto">
            <a:xfrm>
              <a:off x="4846319" y="4741786"/>
              <a:ext cx="1659956" cy="464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tIns="108000" rIns="108000" bIns="108000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1600">
                  <a:solidFill>
                    <a:schemeClr val="tx1"/>
                  </a:solidFill>
                </a:rPr>
                <a:t>oranges</a:t>
              </a:r>
            </a:p>
          </p:txBody>
        </p:sp>
        <p:sp>
          <p:nvSpPr>
            <p:cNvPr id="60433" name="Rectangle 27"/>
            <p:cNvSpPr>
              <a:spLocks/>
            </p:cNvSpPr>
            <p:nvPr/>
          </p:nvSpPr>
          <p:spPr bwMode="auto">
            <a:xfrm>
              <a:off x="5943106" y="4741786"/>
              <a:ext cx="1659956" cy="464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tIns="108000" rIns="108000" bIns="108000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1600">
                  <a:solidFill>
                    <a:schemeClr val="tx1"/>
                  </a:solidFill>
                </a:rPr>
                <a:t>bananas</a:t>
              </a:r>
            </a:p>
          </p:txBody>
        </p:sp>
      </p:grpSp>
      <p:sp>
        <p:nvSpPr>
          <p:cNvPr id="36" name="bananas answer"/>
          <p:cNvSpPr>
            <a:spLocks/>
          </p:cNvSpPr>
          <p:nvPr/>
        </p:nvSpPr>
        <p:spPr bwMode="auto">
          <a:xfrm>
            <a:off x="2301875" y="5207000"/>
            <a:ext cx="220345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Good estimation: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</a:rPr>
              <a:t>150 bananas</a:t>
            </a:r>
          </a:p>
        </p:txBody>
      </p:sp>
      <p:sp>
        <p:nvSpPr>
          <p:cNvPr id="30" name="How many bananas?"/>
          <p:cNvSpPr>
            <a:spLocks/>
          </p:cNvSpPr>
          <p:nvPr/>
        </p:nvSpPr>
        <p:spPr bwMode="auto">
          <a:xfrm>
            <a:off x="2714625" y="5207000"/>
            <a:ext cx="1377950" cy="77152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  <a:latin typeface="Twinkl SemiBold" pitchFamily="2" charset="0"/>
              </a:rPr>
              <a:t>How many bananas?</a:t>
            </a:r>
          </a:p>
        </p:txBody>
      </p:sp>
      <p:sp>
        <p:nvSpPr>
          <p:cNvPr id="32" name="How many oranges?"/>
          <p:cNvSpPr>
            <a:spLocks/>
          </p:cNvSpPr>
          <p:nvPr/>
        </p:nvSpPr>
        <p:spPr bwMode="auto">
          <a:xfrm>
            <a:off x="5051425" y="5207000"/>
            <a:ext cx="1377950" cy="77152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  <a:latin typeface="Twinkl SemiBold" pitchFamily="2" charset="0"/>
              </a:rPr>
              <a:t>How many oranges?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6" grpId="0"/>
      <p:bldP spid="30" grpId="0" animBg="1"/>
      <p:bldP spid="3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5"/>
          <p:cNvSpPr>
            <a:spLocks/>
          </p:cNvSpPr>
          <p:nvPr/>
        </p:nvSpPr>
        <p:spPr bwMode="auto">
          <a:xfrm>
            <a:off x="539750" y="530225"/>
            <a:ext cx="80645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tx1"/>
                </a:solidFill>
              </a:rPr>
              <a:t>Solve Number Problems and Practical</a:t>
            </a:r>
            <a:br>
              <a:rPr lang="en-GB" altLang="en-US" sz="2800" b="1">
                <a:solidFill>
                  <a:schemeClr val="tx1"/>
                </a:solidFill>
              </a:rPr>
            </a:br>
            <a:r>
              <a:rPr lang="en-GB" altLang="en-US" sz="2800" b="1">
                <a:solidFill>
                  <a:schemeClr val="tx1"/>
                </a:solidFill>
              </a:rPr>
              <a:t>Problems Involving These Ideas</a:t>
            </a:r>
            <a:endParaRPr lang="en-GB" altLang="en-US" sz="2200">
              <a:solidFill>
                <a:schemeClr val="tx1"/>
              </a:solidFill>
              <a:latin typeface="Twinkl SemiBold" pitchFamily="2" charset="0"/>
            </a:endParaRPr>
          </a:p>
        </p:txBody>
      </p:sp>
      <p:sp>
        <p:nvSpPr>
          <p:cNvPr id="61443" name="Rectangle 18"/>
          <p:cNvSpPr>
            <a:spLocks/>
          </p:cNvSpPr>
          <p:nvPr/>
        </p:nvSpPr>
        <p:spPr bwMode="auto">
          <a:xfrm>
            <a:off x="755650" y="1611313"/>
            <a:ext cx="76327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Samira worked eight hours a week for eight weeks.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How many hours is that altogether?</a:t>
            </a:r>
          </a:p>
        </p:txBody>
      </p:sp>
      <p:sp>
        <p:nvSpPr>
          <p:cNvPr id="61444" name="Rectangle 23"/>
          <p:cNvSpPr>
            <a:spLocks/>
          </p:cNvSpPr>
          <p:nvPr/>
        </p:nvSpPr>
        <p:spPr bwMode="auto">
          <a:xfrm>
            <a:off x="755650" y="3413125"/>
            <a:ext cx="7632700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On Monday, Jaden earned £196. On Tuesday, he earned £100 for clearing a garden. Altogether on Wednesday and Thursday, he earned £100 for cleaning cars. On Thursday, he spent £10 on equipment.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How much does he have now? </a:t>
            </a:r>
          </a:p>
        </p:txBody>
      </p:sp>
      <p:sp>
        <p:nvSpPr>
          <p:cNvPr id="31" name="Rectangle 30"/>
          <p:cNvSpPr>
            <a:spLocks/>
          </p:cNvSpPr>
          <p:nvPr/>
        </p:nvSpPr>
        <p:spPr bwMode="auto">
          <a:xfrm>
            <a:off x="3511550" y="2443163"/>
            <a:ext cx="2120900" cy="495300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</a:rPr>
              <a:t>8 × 8 = </a:t>
            </a:r>
            <a:r>
              <a:rPr lang="en-GB" altLang="en-US" b="1">
                <a:solidFill>
                  <a:schemeClr val="bg1"/>
                </a:solidFill>
              </a:rPr>
              <a:t>64 hours</a:t>
            </a:r>
          </a:p>
        </p:txBody>
      </p:sp>
      <p:sp>
        <p:nvSpPr>
          <p:cNvPr id="33" name="Rectangle 32"/>
          <p:cNvSpPr>
            <a:spLocks/>
          </p:cNvSpPr>
          <p:nvPr/>
        </p:nvSpPr>
        <p:spPr bwMode="auto">
          <a:xfrm>
            <a:off x="2363788" y="4808538"/>
            <a:ext cx="4416425" cy="811212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GB" altLang="en-US">
                <a:solidFill>
                  <a:schemeClr val="bg1"/>
                </a:solidFill>
              </a:rPr>
              <a:t>£196 + £100 + £100 = £396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GB" altLang="en-US">
                <a:solidFill>
                  <a:schemeClr val="bg1"/>
                </a:solidFill>
              </a:rPr>
              <a:t>£396 - £10 = </a:t>
            </a:r>
            <a:r>
              <a:rPr lang="en-GB" altLang="en-US" b="1">
                <a:solidFill>
                  <a:schemeClr val="bg1"/>
                </a:solidFill>
              </a:rPr>
              <a:t>£386 left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5"/>
          <p:cNvSpPr>
            <a:spLocks/>
          </p:cNvSpPr>
          <p:nvPr/>
        </p:nvSpPr>
        <p:spPr bwMode="auto">
          <a:xfrm>
            <a:off x="539750" y="530225"/>
            <a:ext cx="80645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tx1"/>
                </a:solidFill>
              </a:rPr>
              <a:t>Solve Number Problems and Practical</a:t>
            </a:r>
            <a:br>
              <a:rPr lang="en-GB" altLang="en-US" sz="2800" b="1">
                <a:solidFill>
                  <a:schemeClr val="tx1"/>
                </a:solidFill>
              </a:rPr>
            </a:br>
            <a:r>
              <a:rPr lang="en-GB" altLang="en-US" sz="2800" b="1">
                <a:solidFill>
                  <a:schemeClr val="tx1"/>
                </a:solidFill>
              </a:rPr>
              <a:t>Problems Involving These Ideas</a:t>
            </a:r>
            <a:endParaRPr lang="en-GB" altLang="en-US" sz="2200">
              <a:solidFill>
                <a:schemeClr val="tx1"/>
              </a:solidFill>
              <a:latin typeface="Twinkl SemiBold" pitchFamily="2" charset="0"/>
            </a:endParaRPr>
          </a:p>
        </p:txBody>
      </p:sp>
      <p:sp>
        <p:nvSpPr>
          <p:cNvPr id="62467" name="Rectangle 18"/>
          <p:cNvSpPr>
            <a:spLocks/>
          </p:cNvSpPr>
          <p:nvPr/>
        </p:nvSpPr>
        <p:spPr bwMode="auto">
          <a:xfrm>
            <a:off x="755650" y="1611313"/>
            <a:ext cx="76327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If Sara earns 50p pocket money every week for nine weeks,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how much does she have altogether?</a:t>
            </a:r>
          </a:p>
        </p:txBody>
      </p:sp>
      <p:sp>
        <p:nvSpPr>
          <p:cNvPr id="62468" name="Rectangle 23"/>
          <p:cNvSpPr>
            <a:spLocks/>
          </p:cNvSpPr>
          <p:nvPr/>
        </p:nvSpPr>
        <p:spPr bwMode="auto">
          <a:xfrm>
            <a:off x="755650" y="3413125"/>
            <a:ext cx="7632700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Tom had £286 in his savings account. His auntie sent £10 for his birthday, his friend gave him another £10 and his neighbour also gave him £10. He then spent £10 at the toy shop.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How much does he have now?</a:t>
            </a:r>
          </a:p>
        </p:txBody>
      </p:sp>
      <p:sp>
        <p:nvSpPr>
          <p:cNvPr id="31" name="Rectangle 30"/>
          <p:cNvSpPr>
            <a:spLocks/>
          </p:cNvSpPr>
          <p:nvPr/>
        </p:nvSpPr>
        <p:spPr bwMode="auto">
          <a:xfrm>
            <a:off x="3511550" y="2443163"/>
            <a:ext cx="2120900" cy="495300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</a:rPr>
              <a:t>50p × 9 = </a:t>
            </a:r>
            <a:r>
              <a:rPr lang="en-GB" altLang="en-US" b="1">
                <a:solidFill>
                  <a:schemeClr val="bg1"/>
                </a:solidFill>
              </a:rPr>
              <a:t>£4.50</a:t>
            </a:r>
          </a:p>
        </p:txBody>
      </p:sp>
      <p:sp>
        <p:nvSpPr>
          <p:cNvPr id="33" name="Rectangle 32"/>
          <p:cNvSpPr>
            <a:spLocks/>
          </p:cNvSpPr>
          <p:nvPr/>
        </p:nvSpPr>
        <p:spPr bwMode="auto">
          <a:xfrm>
            <a:off x="2859088" y="4808538"/>
            <a:ext cx="3425825" cy="811212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GB" altLang="en-US">
                <a:solidFill>
                  <a:schemeClr val="bg1"/>
                </a:solidFill>
              </a:rPr>
              <a:t>286 + £10 + £10 + £10 = £316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GB" altLang="en-US">
                <a:solidFill>
                  <a:schemeClr val="bg1"/>
                </a:solidFill>
              </a:rPr>
              <a:t>£316 - £10 = </a:t>
            </a:r>
            <a:r>
              <a:rPr lang="en-GB" altLang="en-US" b="1">
                <a:solidFill>
                  <a:schemeClr val="bg1"/>
                </a:solidFill>
              </a:rPr>
              <a:t>£306 left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5"/>
          <p:cNvSpPr>
            <a:spLocks/>
          </p:cNvSpPr>
          <p:nvPr/>
        </p:nvSpPr>
        <p:spPr bwMode="auto">
          <a:xfrm>
            <a:off x="539750" y="530225"/>
            <a:ext cx="80645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tx1"/>
                </a:solidFill>
              </a:rPr>
              <a:t>Solve Number Problems and Practical</a:t>
            </a:r>
            <a:br>
              <a:rPr lang="en-GB" altLang="en-US" sz="2800" b="1">
                <a:solidFill>
                  <a:schemeClr val="tx1"/>
                </a:solidFill>
              </a:rPr>
            </a:br>
            <a:r>
              <a:rPr lang="en-GB" altLang="en-US" sz="2800" b="1">
                <a:solidFill>
                  <a:schemeClr val="tx1"/>
                </a:solidFill>
              </a:rPr>
              <a:t>Problems Involving These Ideas</a:t>
            </a:r>
            <a:endParaRPr lang="en-GB" altLang="en-US" sz="2200">
              <a:solidFill>
                <a:schemeClr val="tx1"/>
              </a:solidFill>
              <a:latin typeface="Twinkl SemiBold" pitchFamily="2" charset="0"/>
            </a:endParaRPr>
          </a:p>
        </p:txBody>
      </p:sp>
      <p:sp>
        <p:nvSpPr>
          <p:cNvPr id="63491" name="Rectangle 18"/>
          <p:cNvSpPr>
            <a:spLocks/>
          </p:cNvSpPr>
          <p:nvPr/>
        </p:nvSpPr>
        <p:spPr bwMode="auto">
          <a:xfrm>
            <a:off x="755650" y="1611313"/>
            <a:ext cx="76327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Jamie wins a prize. He can choose prize box 1, 2 or 3.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Which should he choose?</a:t>
            </a:r>
          </a:p>
        </p:txBody>
      </p:sp>
      <p:pic>
        <p:nvPicPr>
          <p:cNvPr id="6349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113" y="3097213"/>
            <a:ext cx="1554162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700" y="3097213"/>
            <a:ext cx="149860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538" y="3097213"/>
            <a:ext cx="1897062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5" name="Rectangle 11"/>
          <p:cNvSpPr>
            <a:spLocks/>
          </p:cNvSpPr>
          <p:nvPr/>
        </p:nvSpPr>
        <p:spPr bwMode="auto">
          <a:xfrm>
            <a:off x="1176338" y="4784725"/>
            <a:ext cx="144303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</a:rPr>
              <a:t>£336.68</a:t>
            </a:r>
          </a:p>
        </p:txBody>
      </p:sp>
      <p:sp>
        <p:nvSpPr>
          <p:cNvPr id="63496" name="Rectangle 12"/>
          <p:cNvSpPr>
            <a:spLocks/>
          </p:cNvSpPr>
          <p:nvPr/>
        </p:nvSpPr>
        <p:spPr bwMode="auto">
          <a:xfrm>
            <a:off x="3851275" y="4784725"/>
            <a:ext cx="144145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</a:rPr>
              <a:t>£363.86</a:t>
            </a:r>
          </a:p>
        </p:txBody>
      </p:sp>
      <p:sp>
        <p:nvSpPr>
          <p:cNvPr id="63497" name="Rectangle 13"/>
          <p:cNvSpPr>
            <a:spLocks/>
          </p:cNvSpPr>
          <p:nvPr/>
        </p:nvSpPr>
        <p:spPr bwMode="auto">
          <a:xfrm>
            <a:off x="6524625" y="4784725"/>
            <a:ext cx="1443038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</a:rPr>
              <a:t>£336.86</a:t>
            </a:r>
          </a:p>
        </p:txBody>
      </p:sp>
      <p:sp>
        <p:nvSpPr>
          <p:cNvPr id="5" name="Rectangle 4"/>
          <p:cNvSpPr/>
          <p:nvPr/>
        </p:nvSpPr>
        <p:spPr>
          <a:xfrm>
            <a:off x="1785938" y="5597525"/>
            <a:ext cx="5572125" cy="495300"/>
          </a:xfrm>
          <a:prstGeom prst="rect">
            <a:avLst/>
          </a:prstGeom>
          <a:solidFill>
            <a:schemeClr val="accent3"/>
          </a:solidFill>
        </p:spPr>
        <p:txBody>
          <a:bodyPr lIns="108000" tIns="108000" rIns="108000" bIns="108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Why is that one better than the other two boxes?</a:t>
            </a:r>
          </a:p>
        </p:txBody>
      </p:sp>
      <p:sp>
        <p:nvSpPr>
          <p:cNvPr id="63499" name="Rectangle 11"/>
          <p:cNvSpPr>
            <a:spLocks/>
          </p:cNvSpPr>
          <p:nvPr/>
        </p:nvSpPr>
        <p:spPr bwMode="auto">
          <a:xfrm>
            <a:off x="1176338" y="2452688"/>
            <a:ext cx="144303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3500" name="Rectangle 11"/>
          <p:cNvSpPr>
            <a:spLocks/>
          </p:cNvSpPr>
          <p:nvPr/>
        </p:nvSpPr>
        <p:spPr bwMode="auto">
          <a:xfrm>
            <a:off x="3822700" y="2452688"/>
            <a:ext cx="1443038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3501" name="Rectangle 12"/>
          <p:cNvSpPr>
            <a:spLocks/>
          </p:cNvSpPr>
          <p:nvPr/>
        </p:nvSpPr>
        <p:spPr bwMode="auto">
          <a:xfrm>
            <a:off x="6524625" y="2452688"/>
            <a:ext cx="1443038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5"/>
          <p:cNvSpPr>
            <a:spLocks/>
          </p:cNvSpPr>
          <p:nvPr/>
        </p:nvSpPr>
        <p:spPr bwMode="auto">
          <a:xfrm>
            <a:off x="539750" y="530225"/>
            <a:ext cx="80645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tx1"/>
                </a:solidFill>
              </a:rPr>
              <a:t>Solve Number Problems and Practical</a:t>
            </a:r>
            <a:br>
              <a:rPr lang="en-GB" altLang="en-US" sz="2800" b="1">
                <a:solidFill>
                  <a:schemeClr val="tx1"/>
                </a:solidFill>
              </a:rPr>
            </a:br>
            <a:r>
              <a:rPr lang="en-GB" altLang="en-US" sz="2800" b="1">
                <a:solidFill>
                  <a:schemeClr val="tx1"/>
                </a:solidFill>
              </a:rPr>
              <a:t>Problems Involving These Ideas</a:t>
            </a:r>
            <a:endParaRPr lang="en-GB" altLang="en-US" sz="2200">
              <a:solidFill>
                <a:schemeClr val="tx1"/>
              </a:solidFill>
              <a:latin typeface="Twinkl SemiBold" pitchFamily="2" charset="0"/>
            </a:endParaRPr>
          </a:p>
        </p:txBody>
      </p:sp>
      <p:sp>
        <p:nvSpPr>
          <p:cNvPr id="64515" name="Rectangle 18"/>
          <p:cNvSpPr>
            <a:spLocks/>
          </p:cNvSpPr>
          <p:nvPr/>
        </p:nvSpPr>
        <p:spPr bwMode="auto">
          <a:xfrm>
            <a:off x="755650" y="1524000"/>
            <a:ext cx="7632700" cy="104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Zain needs to cut a 44cm piece from this 2m length of wood, but he’s lost his tape measure to measure it out accurately.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Estimate where he will need to saw the wood. </a:t>
            </a:r>
          </a:p>
        </p:txBody>
      </p:sp>
      <p:pic>
        <p:nvPicPr>
          <p:cNvPr id="6451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61" r="11276"/>
          <a:stretch>
            <a:fillRect/>
          </a:stretch>
        </p:blipFill>
        <p:spPr bwMode="auto">
          <a:xfrm>
            <a:off x="1530350" y="3565525"/>
            <a:ext cx="6083300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Arrow Connector 14"/>
          <p:cNvCxnSpPr/>
          <p:nvPr/>
        </p:nvCxnSpPr>
        <p:spPr>
          <a:xfrm>
            <a:off x="2789238" y="2940050"/>
            <a:ext cx="0" cy="606425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5"/>
          <p:cNvSpPr>
            <a:spLocks/>
          </p:cNvSpPr>
          <p:nvPr/>
        </p:nvSpPr>
        <p:spPr bwMode="auto">
          <a:xfrm>
            <a:off x="539750" y="530225"/>
            <a:ext cx="80645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tx1"/>
                </a:solidFill>
              </a:rPr>
              <a:t>Solve Number Problems and Practical</a:t>
            </a:r>
            <a:br>
              <a:rPr lang="en-GB" altLang="en-US" sz="2800" b="1">
                <a:solidFill>
                  <a:schemeClr val="tx1"/>
                </a:solidFill>
              </a:rPr>
            </a:br>
            <a:r>
              <a:rPr lang="en-GB" altLang="en-US" sz="2800" b="1">
                <a:solidFill>
                  <a:schemeClr val="tx1"/>
                </a:solidFill>
              </a:rPr>
              <a:t>Problems Involving These Ideas</a:t>
            </a:r>
            <a:endParaRPr lang="en-GB" altLang="en-US" sz="2200">
              <a:solidFill>
                <a:schemeClr val="tx1"/>
              </a:solidFill>
              <a:latin typeface="Twinkl SemiBold" pitchFamily="2" charset="0"/>
            </a:endParaRPr>
          </a:p>
        </p:txBody>
      </p:sp>
      <p:sp>
        <p:nvSpPr>
          <p:cNvPr id="65539" name="Rectangle 18"/>
          <p:cNvSpPr>
            <a:spLocks/>
          </p:cNvSpPr>
          <p:nvPr/>
        </p:nvSpPr>
        <p:spPr bwMode="auto">
          <a:xfrm>
            <a:off x="755650" y="1589088"/>
            <a:ext cx="7632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Estimate Cody’s height in metres and centimetres. </a:t>
            </a:r>
          </a:p>
        </p:txBody>
      </p:sp>
      <p:grpSp>
        <p:nvGrpSpPr>
          <p:cNvPr id="65540" name="Group 2"/>
          <p:cNvGrpSpPr>
            <a:grpSpLocks/>
          </p:cNvGrpSpPr>
          <p:nvPr/>
        </p:nvGrpSpPr>
        <p:grpSpPr bwMode="auto">
          <a:xfrm>
            <a:off x="3360738" y="2187575"/>
            <a:ext cx="1549400" cy="3910013"/>
            <a:chOff x="1320996" y="2187723"/>
            <a:chExt cx="1549449" cy="3909216"/>
          </a:xfrm>
        </p:grpSpPr>
        <p:grpSp>
          <p:nvGrpSpPr>
            <p:cNvPr id="65542" name="Group 7"/>
            <p:cNvGrpSpPr>
              <a:grpSpLocks/>
            </p:cNvGrpSpPr>
            <p:nvPr/>
          </p:nvGrpSpPr>
          <p:grpSpPr bwMode="auto">
            <a:xfrm>
              <a:off x="1320996" y="2187723"/>
              <a:ext cx="738540" cy="3905102"/>
              <a:chOff x="2420965" y="2057139"/>
              <a:chExt cx="905731" cy="3905102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2420965" y="2057139"/>
                <a:ext cx="905326" cy="390445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  <p:sp>
            <p:nvSpPr>
              <p:cNvPr id="65545" name="Rectangle 9"/>
              <p:cNvSpPr>
                <a:spLocks/>
              </p:cNvSpPr>
              <p:nvPr/>
            </p:nvSpPr>
            <p:spPr bwMode="auto">
              <a:xfrm>
                <a:off x="2420966" y="2074231"/>
                <a:ext cx="905730" cy="3020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8000" tIns="108000" rIns="108000" bIns="108000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GB" altLang="en-US">
                    <a:solidFill>
                      <a:schemeClr val="tx1"/>
                    </a:solidFill>
                  </a:rPr>
                  <a:t>2m</a:t>
                </a:r>
              </a:p>
            </p:txBody>
          </p:sp>
          <p:sp>
            <p:nvSpPr>
              <p:cNvPr id="65546" name="Rectangle 10"/>
              <p:cNvSpPr>
                <a:spLocks/>
              </p:cNvSpPr>
              <p:nvPr/>
            </p:nvSpPr>
            <p:spPr bwMode="auto">
              <a:xfrm>
                <a:off x="2420966" y="5647173"/>
                <a:ext cx="905730" cy="3020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8000" tIns="108000" rIns="108000" bIns="108000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GB" altLang="en-US">
                    <a:solidFill>
                      <a:schemeClr val="tx1"/>
                    </a:solidFill>
                  </a:rPr>
                  <a:t>0m</a:t>
                </a:r>
              </a:p>
            </p:txBody>
          </p:sp>
        </p:grpSp>
        <p:pic>
          <p:nvPicPr>
            <p:cNvPr id="65543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6269" y="3948128"/>
              <a:ext cx="674176" cy="2148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Rectangle 12"/>
          <p:cNvSpPr>
            <a:spLocks/>
          </p:cNvSpPr>
          <p:nvPr/>
        </p:nvSpPr>
        <p:spPr bwMode="auto">
          <a:xfrm>
            <a:off x="5357813" y="2824163"/>
            <a:ext cx="1965325" cy="77152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</a:rPr>
              <a:t>Good Estimate: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bg1"/>
                </a:solidFill>
              </a:rPr>
              <a:t>1m 10cm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5"/>
          <p:cNvSpPr>
            <a:spLocks/>
          </p:cNvSpPr>
          <p:nvPr/>
        </p:nvSpPr>
        <p:spPr bwMode="auto">
          <a:xfrm>
            <a:off x="755650" y="549275"/>
            <a:ext cx="7632700" cy="95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b="1">
                <a:solidFill>
                  <a:schemeClr val="tx1"/>
                </a:solidFill>
              </a:rPr>
              <a:t>Recognise the Place Value of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b="1">
                <a:solidFill>
                  <a:schemeClr val="tx1"/>
                </a:solidFill>
              </a:rPr>
              <a:t>Each Digit in a Three-Digit Number</a:t>
            </a:r>
          </a:p>
        </p:txBody>
      </p:sp>
      <p:sp>
        <p:nvSpPr>
          <p:cNvPr id="13315" name="Rectangle 6"/>
          <p:cNvSpPr>
            <a:spLocks/>
          </p:cNvSpPr>
          <p:nvPr/>
        </p:nvSpPr>
        <p:spPr bwMode="auto">
          <a:xfrm>
            <a:off x="755650" y="1506538"/>
            <a:ext cx="7632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Partition these numbers into hundreds, tens and ones.</a:t>
            </a:r>
          </a:p>
        </p:txBody>
      </p:sp>
      <p:sp>
        <p:nvSpPr>
          <p:cNvPr id="4" name="Oval 3"/>
          <p:cNvSpPr/>
          <p:nvPr/>
        </p:nvSpPr>
        <p:spPr>
          <a:xfrm>
            <a:off x="1401763" y="2209800"/>
            <a:ext cx="1165225" cy="1165225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/>
              <a:t>208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984375" y="3495675"/>
            <a:ext cx="0" cy="701675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517775" y="3325813"/>
            <a:ext cx="330200" cy="622300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1120775" y="3325813"/>
            <a:ext cx="331788" cy="622300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>
            <a:spLocks/>
          </p:cNvSpPr>
          <p:nvPr/>
        </p:nvSpPr>
        <p:spPr>
          <a:xfrm>
            <a:off x="755650" y="4108450"/>
            <a:ext cx="646113" cy="4953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?</a:t>
            </a:r>
          </a:p>
        </p:txBody>
      </p:sp>
      <p:sp>
        <p:nvSpPr>
          <p:cNvPr id="23" name="Rectangle 22"/>
          <p:cNvSpPr>
            <a:spLocks/>
          </p:cNvSpPr>
          <p:nvPr/>
        </p:nvSpPr>
        <p:spPr>
          <a:xfrm>
            <a:off x="755650" y="4108450"/>
            <a:ext cx="646113" cy="4953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bg1"/>
                </a:solidFill>
                <a:latin typeface="Twinkl" pitchFamily="50" charset="0"/>
              </a:rPr>
              <a:t>200</a:t>
            </a:r>
          </a:p>
        </p:txBody>
      </p:sp>
      <p:sp>
        <p:nvSpPr>
          <p:cNvPr id="24" name="Rectangle 23"/>
          <p:cNvSpPr>
            <a:spLocks/>
          </p:cNvSpPr>
          <p:nvPr/>
        </p:nvSpPr>
        <p:spPr>
          <a:xfrm>
            <a:off x="1660525" y="4356100"/>
            <a:ext cx="647700" cy="4953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?</a:t>
            </a:r>
          </a:p>
        </p:txBody>
      </p:sp>
      <p:sp>
        <p:nvSpPr>
          <p:cNvPr id="25" name="Rectangle 24"/>
          <p:cNvSpPr>
            <a:spLocks/>
          </p:cNvSpPr>
          <p:nvPr/>
        </p:nvSpPr>
        <p:spPr>
          <a:xfrm>
            <a:off x="1660525" y="4356100"/>
            <a:ext cx="647700" cy="4953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bg1"/>
                </a:solidFill>
                <a:latin typeface="Twinkl" pitchFamily="50" charset="0"/>
              </a:rPr>
              <a:t>0</a:t>
            </a:r>
          </a:p>
        </p:txBody>
      </p:sp>
      <p:sp>
        <p:nvSpPr>
          <p:cNvPr id="26" name="Rectangle 25"/>
          <p:cNvSpPr>
            <a:spLocks/>
          </p:cNvSpPr>
          <p:nvPr/>
        </p:nvSpPr>
        <p:spPr>
          <a:xfrm>
            <a:off x="2570163" y="4108450"/>
            <a:ext cx="647700" cy="4953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?</a:t>
            </a:r>
          </a:p>
        </p:txBody>
      </p:sp>
      <p:sp>
        <p:nvSpPr>
          <p:cNvPr id="27" name="Rectangle 26"/>
          <p:cNvSpPr>
            <a:spLocks/>
          </p:cNvSpPr>
          <p:nvPr/>
        </p:nvSpPr>
        <p:spPr>
          <a:xfrm>
            <a:off x="2570163" y="4108450"/>
            <a:ext cx="647700" cy="4953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bg1"/>
                </a:solidFill>
                <a:latin typeface="Twinkl" pitchFamily="50" charset="0"/>
              </a:rPr>
              <a:t>8</a:t>
            </a:r>
          </a:p>
        </p:txBody>
      </p:sp>
      <p:sp>
        <p:nvSpPr>
          <p:cNvPr id="39" name="Oval 38"/>
          <p:cNvSpPr/>
          <p:nvPr/>
        </p:nvSpPr>
        <p:spPr>
          <a:xfrm>
            <a:off x="3989388" y="3190875"/>
            <a:ext cx="1165225" cy="1165225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/>
              <a:t>319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4572000" y="4478338"/>
            <a:ext cx="0" cy="700087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5103813" y="4306888"/>
            <a:ext cx="331787" cy="622300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3708400" y="4306888"/>
            <a:ext cx="331788" cy="622300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>
            <a:spLocks/>
          </p:cNvSpPr>
          <p:nvPr/>
        </p:nvSpPr>
        <p:spPr>
          <a:xfrm>
            <a:off x="3343275" y="5089525"/>
            <a:ext cx="646113" cy="4953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?</a:t>
            </a:r>
          </a:p>
        </p:txBody>
      </p:sp>
      <p:sp>
        <p:nvSpPr>
          <p:cNvPr id="44" name="Rectangle 43"/>
          <p:cNvSpPr>
            <a:spLocks/>
          </p:cNvSpPr>
          <p:nvPr/>
        </p:nvSpPr>
        <p:spPr>
          <a:xfrm>
            <a:off x="3343275" y="5089525"/>
            <a:ext cx="646113" cy="4953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bg1"/>
                </a:solidFill>
                <a:latin typeface="Twinkl" pitchFamily="50" charset="0"/>
              </a:rPr>
              <a:t>300</a:t>
            </a:r>
          </a:p>
        </p:txBody>
      </p:sp>
      <p:sp>
        <p:nvSpPr>
          <p:cNvPr id="45" name="Rectangle 44"/>
          <p:cNvSpPr>
            <a:spLocks/>
          </p:cNvSpPr>
          <p:nvPr/>
        </p:nvSpPr>
        <p:spPr>
          <a:xfrm>
            <a:off x="4248150" y="5337175"/>
            <a:ext cx="647700" cy="4953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?</a:t>
            </a:r>
          </a:p>
        </p:txBody>
      </p:sp>
      <p:sp>
        <p:nvSpPr>
          <p:cNvPr id="46" name="Rectangle 45"/>
          <p:cNvSpPr>
            <a:spLocks/>
          </p:cNvSpPr>
          <p:nvPr/>
        </p:nvSpPr>
        <p:spPr>
          <a:xfrm>
            <a:off x="4248150" y="5337175"/>
            <a:ext cx="647700" cy="4953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bg1"/>
                </a:solidFill>
                <a:latin typeface="Twinkl" pitchFamily="50" charset="0"/>
              </a:rPr>
              <a:t>10</a:t>
            </a:r>
          </a:p>
        </p:txBody>
      </p:sp>
      <p:sp>
        <p:nvSpPr>
          <p:cNvPr id="47" name="Rectangle 46"/>
          <p:cNvSpPr>
            <a:spLocks/>
          </p:cNvSpPr>
          <p:nvPr/>
        </p:nvSpPr>
        <p:spPr>
          <a:xfrm>
            <a:off x="5157788" y="5089525"/>
            <a:ext cx="647700" cy="4953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?</a:t>
            </a:r>
          </a:p>
        </p:txBody>
      </p:sp>
      <p:sp>
        <p:nvSpPr>
          <p:cNvPr id="48" name="Rectangle 47"/>
          <p:cNvSpPr>
            <a:spLocks/>
          </p:cNvSpPr>
          <p:nvPr/>
        </p:nvSpPr>
        <p:spPr>
          <a:xfrm>
            <a:off x="5157788" y="5089525"/>
            <a:ext cx="647700" cy="4953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bg1"/>
                </a:solidFill>
                <a:latin typeface="Twinkl" pitchFamily="50" charset="0"/>
              </a:rPr>
              <a:t>9</a:t>
            </a:r>
          </a:p>
        </p:txBody>
      </p:sp>
      <p:sp>
        <p:nvSpPr>
          <p:cNvPr id="59" name="Oval 58"/>
          <p:cNvSpPr/>
          <p:nvPr/>
        </p:nvSpPr>
        <p:spPr>
          <a:xfrm>
            <a:off x="6577013" y="2209800"/>
            <a:ext cx="1165225" cy="1165225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/>
              <a:t>567</a:t>
            </a:r>
          </a:p>
        </p:txBody>
      </p:sp>
      <p:cxnSp>
        <p:nvCxnSpPr>
          <p:cNvPr id="61" name="Straight Arrow Connector 60"/>
          <p:cNvCxnSpPr/>
          <p:nvPr/>
        </p:nvCxnSpPr>
        <p:spPr>
          <a:xfrm>
            <a:off x="7159625" y="3495675"/>
            <a:ext cx="0" cy="701675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7691438" y="3325813"/>
            <a:ext cx="331787" cy="622300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H="1">
            <a:off x="6296025" y="3325813"/>
            <a:ext cx="330200" cy="622300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/>
          <p:cNvSpPr>
            <a:spLocks/>
          </p:cNvSpPr>
          <p:nvPr/>
        </p:nvSpPr>
        <p:spPr>
          <a:xfrm>
            <a:off x="5930900" y="4108450"/>
            <a:ext cx="646113" cy="4953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?</a:t>
            </a:r>
          </a:p>
        </p:txBody>
      </p:sp>
      <p:sp>
        <p:nvSpPr>
          <p:cNvPr id="65" name="Rectangle 64"/>
          <p:cNvSpPr>
            <a:spLocks/>
          </p:cNvSpPr>
          <p:nvPr/>
        </p:nvSpPr>
        <p:spPr>
          <a:xfrm>
            <a:off x="5930900" y="4108450"/>
            <a:ext cx="646113" cy="4953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bg1"/>
                </a:solidFill>
                <a:latin typeface="Twinkl" pitchFamily="50" charset="0"/>
              </a:rPr>
              <a:t>500</a:t>
            </a:r>
          </a:p>
        </p:txBody>
      </p:sp>
      <p:sp>
        <p:nvSpPr>
          <p:cNvPr id="66" name="Rectangle 65"/>
          <p:cNvSpPr>
            <a:spLocks/>
          </p:cNvSpPr>
          <p:nvPr/>
        </p:nvSpPr>
        <p:spPr>
          <a:xfrm>
            <a:off x="6835775" y="4356100"/>
            <a:ext cx="647700" cy="4953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?</a:t>
            </a:r>
          </a:p>
        </p:txBody>
      </p:sp>
      <p:sp>
        <p:nvSpPr>
          <p:cNvPr id="67" name="Rectangle 66"/>
          <p:cNvSpPr>
            <a:spLocks/>
          </p:cNvSpPr>
          <p:nvPr/>
        </p:nvSpPr>
        <p:spPr>
          <a:xfrm>
            <a:off x="6835775" y="4356100"/>
            <a:ext cx="647700" cy="4953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bg1"/>
                </a:solidFill>
                <a:latin typeface="Twinkl" pitchFamily="50" charset="0"/>
              </a:rPr>
              <a:t>60</a:t>
            </a:r>
          </a:p>
        </p:txBody>
      </p:sp>
      <p:sp>
        <p:nvSpPr>
          <p:cNvPr id="68" name="Rectangle 67"/>
          <p:cNvSpPr>
            <a:spLocks/>
          </p:cNvSpPr>
          <p:nvPr/>
        </p:nvSpPr>
        <p:spPr>
          <a:xfrm>
            <a:off x="7745413" y="4108450"/>
            <a:ext cx="647700" cy="4953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?</a:t>
            </a:r>
          </a:p>
        </p:txBody>
      </p:sp>
      <p:sp>
        <p:nvSpPr>
          <p:cNvPr id="69" name="Rectangle 68"/>
          <p:cNvSpPr>
            <a:spLocks/>
          </p:cNvSpPr>
          <p:nvPr/>
        </p:nvSpPr>
        <p:spPr>
          <a:xfrm>
            <a:off x="7745413" y="4108450"/>
            <a:ext cx="647700" cy="4953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bg1"/>
                </a:solidFill>
                <a:latin typeface="Twinkl" pitchFamily="50" charset="0"/>
              </a:rPr>
              <a:t>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7" grpId="0" animBg="1"/>
      <p:bldP spid="44" grpId="0" animBg="1"/>
      <p:bldP spid="46" grpId="0" animBg="1"/>
      <p:bldP spid="48" grpId="0" animBg="1"/>
      <p:bldP spid="65" grpId="0" animBg="1"/>
      <p:bldP spid="67" grpId="0" animBg="1"/>
      <p:bldP spid="6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5"/>
          <p:cNvSpPr>
            <a:spLocks/>
          </p:cNvSpPr>
          <p:nvPr/>
        </p:nvSpPr>
        <p:spPr bwMode="auto">
          <a:xfrm>
            <a:off x="755650" y="549275"/>
            <a:ext cx="7632700" cy="95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b="1">
                <a:solidFill>
                  <a:schemeClr val="tx1"/>
                </a:solidFill>
              </a:rPr>
              <a:t>Recognise the Place Value of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b="1">
                <a:solidFill>
                  <a:schemeClr val="tx1"/>
                </a:solidFill>
              </a:rPr>
              <a:t>Each Digit in a Three-Digit Number</a:t>
            </a:r>
          </a:p>
        </p:txBody>
      </p:sp>
      <p:sp>
        <p:nvSpPr>
          <p:cNvPr id="14339" name="Rectangle 6"/>
          <p:cNvSpPr>
            <a:spLocks/>
          </p:cNvSpPr>
          <p:nvPr/>
        </p:nvSpPr>
        <p:spPr bwMode="auto">
          <a:xfrm>
            <a:off x="755650" y="1506538"/>
            <a:ext cx="7632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Partition </a:t>
            </a:r>
            <a:r>
              <a:rPr lang="en-GB" altLang="en-US" dirty="0">
                <a:solidFill>
                  <a:schemeClr val="tx1"/>
                </a:solidFill>
              </a:rPr>
              <a:t>these numbers into hundreds, tens and ones.</a:t>
            </a:r>
          </a:p>
        </p:txBody>
      </p:sp>
      <p:sp>
        <p:nvSpPr>
          <p:cNvPr id="4" name="Oval 3"/>
          <p:cNvSpPr/>
          <p:nvPr/>
        </p:nvSpPr>
        <p:spPr>
          <a:xfrm>
            <a:off x="1401763" y="2209800"/>
            <a:ext cx="1165225" cy="116522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/>
              <a:t>782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984375" y="3495675"/>
            <a:ext cx="0" cy="701675"/>
          </a:xfrm>
          <a:prstGeom prst="straightConnector1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517775" y="3325813"/>
            <a:ext cx="330200" cy="622300"/>
          </a:xfrm>
          <a:prstGeom prst="straightConnector1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1120775" y="3325813"/>
            <a:ext cx="331788" cy="622300"/>
          </a:xfrm>
          <a:prstGeom prst="straightConnector1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>
            <a:spLocks/>
          </p:cNvSpPr>
          <p:nvPr/>
        </p:nvSpPr>
        <p:spPr>
          <a:xfrm>
            <a:off x="755650" y="4108450"/>
            <a:ext cx="646113" cy="4953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?</a:t>
            </a:r>
          </a:p>
        </p:txBody>
      </p:sp>
      <p:sp>
        <p:nvSpPr>
          <p:cNvPr id="23" name="Rectangle 22"/>
          <p:cNvSpPr>
            <a:spLocks/>
          </p:cNvSpPr>
          <p:nvPr/>
        </p:nvSpPr>
        <p:spPr bwMode="auto">
          <a:xfrm>
            <a:off x="755650" y="4108450"/>
            <a:ext cx="646113" cy="4953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bg1"/>
                </a:solidFill>
              </a:rPr>
              <a:t>700</a:t>
            </a:r>
          </a:p>
        </p:txBody>
      </p:sp>
      <p:sp>
        <p:nvSpPr>
          <p:cNvPr id="24" name="Rectangle 23"/>
          <p:cNvSpPr>
            <a:spLocks/>
          </p:cNvSpPr>
          <p:nvPr/>
        </p:nvSpPr>
        <p:spPr>
          <a:xfrm>
            <a:off x="1660525" y="4356100"/>
            <a:ext cx="647700" cy="4953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?</a:t>
            </a:r>
          </a:p>
        </p:txBody>
      </p:sp>
      <p:sp>
        <p:nvSpPr>
          <p:cNvPr id="25" name="Rectangle 24"/>
          <p:cNvSpPr>
            <a:spLocks/>
          </p:cNvSpPr>
          <p:nvPr/>
        </p:nvSpPr>
        <p:spPr bwMode="auto">
          <a:xfrm>
            <a:off x="1660525" y="4356100"/>
            <a:ext cx="647700" cy="4953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bg1"/>
                </a:solidFill>
              </a:rPr>
              <a:t>80</a:t>
            </a:r>
          </a:p>
        </p:txBody>
      </p:sp>
      <p:sp>
        <p:nvSpPr>
          <p:cNvPr id="26" name="Rectangle 25"/>
          <p:cNvSpPr>
            <a:spLocks/>
          </p:cNvSpPr>
          <p:nvPr/>
        </p:nvSpPr>
        <p:spPr>
          <a:xfrm>
            <a:off x="2570163" y="4108450"/>
            <a:ext cx="647700" cy="4953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?</a:t>
            </a:r>
          </a:p>
        </p:txBody>
      </p:sp>
      <p:sp>
        <p:nvSpPr>
          <p:cNvPr id="27" name="Rectangle 26"/>
          <p:cNvSpPr>
            <a:spLocks/>
          </p:cNvSpPr>
          <p:nvPr/>
        </p:nvSpPr>
        <p:spPr bwMode="auto">
          <a:xfrm>
            <a:off x="2570163" y="4108450"/>
            <a:ext cx="647700" cy="4953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9" name="Oval 38"/>
          <p:cNvSpPr/>
          <p:nvPr/>
        </p:nvSpPr>
        <p:spPr>
          <a:xfrm>
            <a:off x="3989388" y="3190875"/>
            <a:ext cx="1165225" cy="116522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/>
              <a:t>814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4572000" y="4478338"/>
            <a:ext cx="0" cy="700087"/>
          </a:xfrm>
          <a:prstGeom prst="straightConnector1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5103813" y="4306888"/>
            <a:ext cx="331787" cy="622300"/>
          </a:xfrm>
          <a:prstGeom prst="straightConnector1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3708400" y="4306888"/>
            <a:ext cx="331788" cy="622300"/>
          </a:xfrm>
          <a:prstGeom prst="straightConnector1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>
            <a:spLocks/>
          </p:cNvSpPr>
          <p:nvPr/>
        </p:nvSpPr>
        <p:spPr>
          <a:xfrm>
            <a:off x="3343275" y="5089525"/>
            <a:ext cx="646113" cy="4953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?</a:t>
            </a:r>
          </a:p>
        </p:txBody>
      </p:sp>
      <p:sp>
        <p:nvSpPr>
          <p:cNvPr id="44" name="Rectangle 43"/>
          <p:cNvSpPr>
            <a:spLocks/>
          </p:cNvSpPr>
          <p:nvPr/>
        </p:nvSpPr>
        <p:spPr bwMode="auto">
          <a:xfrm>
            <a:off x="3343275" y="5089525"/>
            <a:ext cx="646113" cy="4953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bg1"/>
                </a:solidFill>
              </a:rPr>
              <a:t>800</a:t>
            </a:r>
          </a:p>
        </p:txBody>
      </p:sp>
      <p:sp>
        <p:nvSpPr>
          <p:cNvPr id="45" name="Rectangle 44"/>
          <p:cNvSpPr>
            <a:spLocks/>
          </p:cNvSpPr>
          <p:nvPr/>
        </p:nvSpPr>
        <p:spPr>
          <a:xfrm>
            <a:off x="4248150" y="5337175"/>
            <a:ext cx="647700" cy="4953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?</a:t>
            </a:r>
          </a:p>
        </p:txBody>
      </p:sp>
      <p:sp>
        <p:nvSpPr>
          <p:cNvPr id="46" name="Rectangle 45"/>
          <p:cNvSpPr>
            <a:spLocks/>
          </p:cNvSpPr>
          <p:nvPr/>
        </p:nvSpPr>
        <p:spPr bwMode="auto">
          <a:xfrm>
            <a:off x="4248150" y="5337175"/>
            <a:ext cx="647700" cy="4953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47" name="Rectangle 46"/>
          <p:cNvSpPr>
            <a:spLocks/>
          </p:cNvSpPr>
          <p:nvPr/>
        </p:nvSpPr>
        <p:spPr>
          <a:xfrm>
            <a:off x="5157788" y="5089525"/>
            <a:ext cx="647700" cy="4953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?</a:t>
            </a:r>
          </a:p>
        </p:txBody>
      </p:sp>
      <p:sp>
        <p:nvSpPr>
          <p:cNvPr id="48" name="Rectangle 47"/>
          <p:cNvSpPr>
            <a:spLocks/>
          </p:cNvSpPr>
          <p:nvPr/>
        </p:nvSpPr>
        <p:spPr bwMode="auto">
          <a:xfrm>
            <a:off x="5157788" y="5089525"/>
            <a:ext cx="647700" cy="4953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59" name="Oval 58"/>
          <p:cNvSpPr/>
          <p:nvPr/>
        </p:nvSpPr>
        <p:spPr>
          <a:xfrm>
            <a:off x="6577013" y="2209800"/>
            <a:ext cx="1165225" cy="116522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/>
              <a:t>999</a:t>
            </a:r>
          </a:p>
        </p:txBody>
      </p:sp>
      <p:cxnSp>
        <p:nvCxnSpPr>
          <p:cNvPr id="61" name="Straight Arrow Connector 60"/>
          <p:cNvCxnSpPr/>
          <p:nvPr/>
        </p:nvCxnSpPr>
        <p:spPr>
          <a:xfrm>
            <a:off x="7159625" y="3495675"/>
            <a:ext cx="0" cy="701675"/>
          </a:xfrm>
          <a:prstGeom prst="straightConnector1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7691438" y="3325813"/>
            <a:ext cx="331787" cy="622300"/>
          </a:xfrm>
          <a:prstGeom prst="straightConnector1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H="1">
            <a:off x="6296025" y="3325813"/>
            <a:ext cx="330200" cy="622300"/>
          </a:xfrm>
          <a:prstGeom prst="straightConnector1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/>
          <p:cNvSpPr>
            <a:spLocks/>
          </p:cNvSpPr>
          <p:nvPr/>
        </p:nvSpPr>
        <p:spPr>
          <a:xfrm>
            <a:off x="5930900" y="4108450"/>
            <a:ext cx="646113" cy="4953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?</a:t>
            </a:r>
          </a:p>
        </p:txBody>
      </p:sp>
      <p:sp>
        <p:nvSpPr>
          <p:cNvPr id="65" name="Rectangle 64"/>
          <p:cNvSpPr>
            <a:spLocks/>
          </p:cNvSpPr>
          <p:nvPr/>
        </p:nvSpPr>
        <p:spPr bwMode="auto">
          <a:xfrm>
            <a:off x="5930900" y="4108450"/>
            <a:ext cx="646113" cy="4953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bg1"/>
                </a:solidFill>
              </a:rPr>
              <a:t>900</a:t>
            </a:r>
          </a:p>
        </p:txBody>
      </p:sp>
      <p:sp>
        <p:nvSpPr>
          <p:cNvPr id="66" name="Rectangle 65"/>
          <p:cNvSpPr>
            <a:spLocks/>
          </p:cNvSpPr>
          <p:nvPr/>
        </p:nvSpPr>
        <p:spPr>
          <a:xfrm>
            <a:off x="6835775" y="4356100"/>
            <a:ext cx="647700" cy="4953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?</a:t>
            </a:r>
          </a:p>
        </p:txBody>
      </p:sp>
      <p:sp>
        <p:nvSpPr>
          <p:cNvPr id="67" name="Rectangle 66"/>
          <p:cNvSpPr>
            <a:spLocks/>
          </p:cNvSpPr>
          <p:nvPr/>
        </p:nvSpPr>
        <p:spPr bwMode="auto">
          <a:xfrm>
            <a:off x="6835775" y="4356100"/>
            <a:ext cx="647700" cy="4953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bg1"/>
                </a:solidFill>
              </a:rPr>
              <a:t>90</a:t>
            </a:r>
          </a:p>
        </p:txBody>
      </p:sp>
      <p:sp>
        <p:nvSpPr>
          <p:cNvPr id="68" name="Rectangle 67"/>
          <p:cNvSpPr>
            <a:spLocks/>
          </p:cNvSpPr>
          <p:nvPr/>
        </p:nvSpPr>
        <p:spPr>
          <a:xfrm>
            <a:off x="7745413" y="4108450"/>
            <a:ext cx="647700" cy="4953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?</a:t>
            </a:r>
          </a:p>
        </p:txBody>
      </p:sp>
      <p:sp>
        <p:nvSpPr>
          <p:cNvPr id="69" name="Rectangle 68"/>
          <p:cNvSpPr>
            <a:spLocks/>
          </p:cNvSpPr>
          <p:nvPr/>
        </p:nvSpPr>
        <p:spPr bwMode="auto">
          <a:xfrm>
            <a:off x="7745413" y="4108450"/>
            <a:ext cx="647700" cy="4953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bg1"/>
                </a:solidFill>
              </a:rPr>
              <a:t>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7" grpId="0" animBg="1"/>
      <p:bldP spid="44" grpId="0" animBg="1"/>
      <p:bldP spid="46" grpId="0" animBg="1"/>
      <p:bldP spid="48" grpId="0" animBg="1"/>
      <p:bldP spid="65" grpId="0" animBg="1"/>
      <p:bldP spid="67" grpId="0" animBg="1"/>
      <p:bldP spid="6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5"/>
          <p:cNvSpPr>
            <a:spLocks/>
          </p:cNvSpPr>
          <p:nvPr/>
        </p:nvSpPr>
        <p:spPr bwMode="auto">
          <a:xfrm>
            <a:off x="755650" y="703263"/>
            <a:ext cx="7632700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tx1"/>
                </a:solidFill>
              </a:rPr>
              <a:t>Compare Numbers up to 1000</a:t>
            </a:r>
          </a:p>
        </p:txBody>
      </p:sp>
      <p:sp>
        <p:nvSpPr>
          <p:cNvPr id="15363" name="Rectangle 6"/>
          <p:cNvSpPr>
            <a:spLocks/>
          </p:cNvSpPr>
          <p:nvPr/>
        </p:nvSpPr>
        <p:spPr bwMode="auto">
          <a:xfrm>
            <a:off x="755650" y="1352550"/>
            <a:ext cx="7632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Look at this example. The symbol tells us that 77 is greater than 70.</a:t>
            </a:r>
          </a:p>
        </p:txBody>
      </p:sp>
      <p:sp>
        <p:nvSpPr>
          <p:cNvPr id="15364" name="Rectangle 33"/>
          <p:cNvSpPr>
            <a:spLocks/>
          </p:cNvSpPr>
          <p:nvPr/>
        </p:nvSpPr>
        <p:spPr bwMode="auto">
          <a:xfrm>
            <a:off x="3617913" y="2001838"/>
            <a:ext cx="676275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77</a:t>
            </a:r>
          </a:p>
        </p:txBody>
      </p:sp>
      <p:sp>
        <p:nvSpPr>
          <p:cNvPr id="15365" name="Rectangle 36"/>
          <p:cNvSpPr>
            <a:spLocks/>
          </p:cNvSpPr>
          <p:nvPr/>
        </p:nvSpPr>
        <p:spPr bwMode="auto">
          <a:xfrm>
            <a:off x="4324350" y="2001838"/>
            <a:ext cx="504825" cy="493712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bg1"/>
                </a:solidFill>
              </a:rPr>
              <a:t>&gt;</a:t>
            </a:r>
          </a:p>
        </p:txBody>
      </p:sp>
      <p:sp>
        <p:nvSpPr>
          <p:cNvPr id="15366" name="Rectangle 37"/>
          <p:cNvSpPr>
            <a:spLocks/>
          </p:cNvSpPr>
          <p:nvPr/>
        </p:nvSpPr>
        <p:spPr bwMode="auto">
          <a:xfrm>
            <a:off x="4859338" y="2001838"/>
            <a:ext cx="676275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70</a:t>
            </a:r>
          </a:p>
        </p:txBody>
      </p:sp>
      <p:sp>
        <p:nvSpPr>
          <p:cNvPr id="15367" name="Rectangle 48"/>
          <p:cNvSpPr>
            <a:spLocks/>
          </p:cNvSpPr>
          <p:nvPr/>
        </p:nvSpPr>
        <p:spPr bwMode="auto">
          <a:xfrm>
            <a:off x="755650" y="2649538"/>
            <a:ext cx="7632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Now write the correct sign (&lt;  &gt;) to compare each set of numbers.</a:t>
            </a:r>
          </a:p>
        </p:txBody>
      </p:sp>
      <p:grpSp>
        <p:nvGrpSpPr>
          <p:cNvPr id="15368" name="Group 2"/>
          <p:cNvGrpSpPr>
            <a:grpSpLocks/>
          </p:cNvGrpSpPr>
          <p:nvPr/>
        </p:nvGrpSpPr>
        <p:grpSpPr bwMode="auto">
          <a:xfrm>
            <a:off x="2012950" y="3525838"/>
            <a:ext cx="1917700" cy="495300"/>
            <a:chOff x="1459149" y="3700594"/>
            <a:chExt cx="1916349" cy="495108"/>
          </a:xfrm>
        </p:grpSpPr>
        <p:sp>
          <p:nvSpPr>
            <p:cNvPr id="15395" name="Rectangle 49"/>
            <p:cNvSpPr>
              <a:spLocks/>
            </p:cNvSpPr>
            <p:nvPr/>
          </p:nvSpPr>
          <p:spPr bwMode="auto">
            <a:xfrm>
              <a:off x="1459149" y="3700594"/>
              <a:ext cx="676073" cy="495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tIns="108000" rIns="108000" bIns="108000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330</a:t>
              </a:r>
            </a:p>
          </p:txBody>
        </p:sp>
        <p:sp>
          <p:nvSpPr>
            <p:cNvPr id="51" name="Rectangle 50"/>
            <p:cNvSpPr>
              <a:spLocks/>
            </p:cNvSpPr>
            <p:nvPr/>
          </p:nvSpPr>
          <p:spPr>
            <a:xfrm>
              <a:off x="2165089" y="3700594"/>
              <a:ext cx="504469" cy="495108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lIns="108000" tIns="108000" rIns="108000" bIns="108000"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latin typeface="Twinkl" pitchFamily="50" charset="0"/>
                </a:rPr>
                <a:t>?</a:t>
              </a:r>
            </a:p>
          </p:txBody>
        </p:sp>
        <p:sp>
          <p:nvSpPr>
            <p:cNvPr id="15397" name="Rectangle 51"/>
            <p:cNvSpPr>
              <a:spLocks/>
            </p:cNvSpPr>
            <p:nvPr/>
          </p:nvSpPr>
          <p:spPr bwMode="auto">
            <a:xfrm>
              <a:off x="2699425" y="3700594"/>
              <a:ext cx="676073" cy="495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tIns="108000" rIns="108000" bIns="108000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303</a:t>
              </a:r>
            </a:p>
          </p:txBody>
        </p:sp>
      </p:grpSp>
      <p:grpSp>
        <p:nvGrpSpPr>
          <p:cNvPr id="15369" name="Group 52"/>
          <p:cNvGrpSpPr>
            <a:grpSpLocks/>
          </p:cNvGrpSpPr>
          <p:nvPr/>
        </p:nvGrpSpPr>
        <p:grpSpPr bwMode="auto">
          <a:xfrm>
            <a:off x="2012950" y="4405313"/>
            <a:ext cx="1917700" cy="495300"/>
            <a:chOff x="1459149" y="3700594"/>
            <a:chExt cx="1916349" cy="495108"/>
          </a:xfrm>
        </p:grpSpPr>
        <p:sp>
          <p:nvSpPr>
            <p:cNvPr id="15392" name="Rectangle 53"/>
            <p:cNvSpPr>
              <a:spLocks/>
            </p:cNvSpPr>
            <p:nvPr/>
          </p:nvSpPr>
          <p:spPr bwMode="auto">
            <a:xfrm>
              <a:off x="1459149" y="3700594"/>
              <a:ext cx="676073" cy="495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tIns="108000" rIns="108000" bIns="108000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99</a:t>
              </a:r>
            </a:p>
          </p:txBody>
        </p:sp>
        <p:sp>
          <p:nvSpPr>
            <p:cNvPr id="55" name="Rectangle 54"/>
            <p:cNvSpPr>
              <a:spLocks/>
            </p:cNvSpPr>
            <p:nvPr/>
          </p:nvSpPr>
          <p:spPr>
            <a:xfrm>
              <a:off x="2165089" y="3700594"/>
              <a:ext cx="504469" cy="495108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lIns="108000" tIns="108000" rIns="108000" bIns="108000"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latin typeface="Twinkl" pitchFamily="50" charset="0"/>
                </a:rPr>
                <a:t>?</a:t>
              </a:r>
            </a:p>
          </p:txBody>
        </p:sp>
        <p:sp>
          <p:nvSpPr>
            <p:cNvPr id="15394" name="Rectangle 55"/>
            <p:cNvSpPr>
              <a:spLocks/>
            </p:cNvSpPr>
            <p:nvPr/>
          </p:nvSpPr>
          <p:spPr bwMode="auto">
            <a:xfrm>
              <a:off x="2699425" y="3700594"/>
              <a:ext cx="676073" cy="495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tIns="108000" rIns="108000" bIns="108000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199</a:t>
              </a:r>
            </a:p>
          </p:txBody>
        </p:sp>
      </p:grpSp>
      <p:grpSp>
        <p:nvGrpSpPr>
          <p:cNvPr id="15370" name="Group 56"/>
          <p:cNvGrpSpPr>
            <a:grpSpLocks/>
          </p:cNvGrpSpPr>
          <p:nvPr/>
        </p:nvGrpSpPr>
        <p:grpSpPr bwMode="auto">
          <a:xfrm>
            <a:off x="2012950" y="5286375"/>
            <a:ext cx="1917700" cy="495300"/>
            <a:chOff x="1459149" y="3700594"/>
            <a:chExt cx="1916349" cy="495108"/>
          </a:xfrm>
        </p:grpSpPr>
        <p:sp>
          <p:nvSpPr>
            <p:cNvPr id="15389" name="Rectangle 57"/>
            <p:cNvSpPr>
              <a:spLocks/>
            </p:cNvSpPr>
            <p:nvPr/>
          </p:nvSpPr>
          <p:spPr bwMode="auto">
            <a:xfrm>
              <a:off x="1459149" y="3700594"/>
              <a:ext cx="676073" cy="495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tIns="108000" rIns="108000" bIns="108000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431</a:t>
              </a:r>
            </a:p>
          </p:txBody>
        </p:sp>
        <p:sp>
          <p:nvSpPr>
            <p:cNvPr id="60" name="Rectangle 59"/>
            <p:cNvSpPr>
              <a:spLocks/>
            </p:cNvSpPr>
            <p:nvPr/>
          </p:nvSpPr>
          <p:spPr>
            <a:xfrm>
              <a:off x="2165089" y="3700594"/>
              <a:ext cx="504469" cy="495108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lIns="108000" tIns="108000" rIns="108000" bIns="108000"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latin typeface="Twinkl" pitchFamily="50" charset="0"/>
                </a:rPr>
                <a:t>?</a:t>
              </a:r>
            </a:p>
          </p:txBody>
        </p:sp>
        <p:sp>
          <p:nvSpPr>
            <p:cNvPr id="15391" name="Rectangle 69"/>
            <p:cNvSpPr>
              <a:spLocks/>
            </p:cNvSpPr>
            <p:nvPr/>
          </p:nvSpPr>
          <p:spPr bwMode="auto">
            <a:xfrm>
              <a:off x="2699425" y="3700594"/>
              <a:ext cx="676073" cy="495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tIns="108000" rIns="108000" bIns="108000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341</a:t>
              </a:r>
            </a:p>
          </p:txBody>
        </p:sp>
      </p:grpSp>
      <p:grpSp>
        <p:nvGrpSpPr>
          <p:cNvPr id="15371" name="Group 70"/>
          <p:cNvGrpSpPr>
            <a:grpSpLocks/>
          </p:cNvGrpSpPr>
          <p:nvPr/>
        </p:nvGrpSpPr>
        <p:grpSpPr bwMode="auto">
          <a:xfrm>
            <a:off x="5213350" y="3525838"/>
            <a:ext cx="1917700" cy="495300"/>
            <a:chOff x="1459149" y="3700594"/>
            <a:chExt cx="1916349" cy="495108"/>
          </a:xfrm>
        </p:grpSpPr>
        <p:sp>
          <p:nvSpPr>
            <p:cNvPr id="15386" name="Rectangle 71"/>
            <p:cNvSpPr>
              <a:spLocks/>
            </p:cNvSpPr>
            <p:nvPr/>
          </p:nvSpPr>
          <p:spPr bwMode="auto">
            <a:xfrm>
              <a:off x="1459149" y="3700594"/>
              <a:ext cx="676073" cy="495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tIns="108000" rIns="108000" bIns="108000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717</a:t>
              </a:r>
            </a:p>
          </p:txBody>
        </p:sp>
        <p:sp>
          <p:nvSpPr>
            <p:cNvPr id="73" name="Rectangle 72"/>
            <p:cNvSpPr>
              <a:spLocks/>
            </p:cNvSpPr>
            <p:nvPr/>
          </p:nvSpPr>
          <p:spPr>
            <a:xfrm>
              <a:off x="2165089" y="3700594"/>
              <a:ext cx="504469" cy="495108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lIns="108000" tIns="108000" rIns="108000" bIns="108000"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latin typeface="Twinkl" pitchFamily="50" charset="0"/>
                </a:rPr>
                <a:t>?</a:t>
              </a:r>
            </a:p>
          </p:txBody>
        </p:sp>
        <p:sp>
          <p:nvSpPr>
            <p:cNvPr id="15388" name="Rectangle 73"/>
            <p:cNvSpPr>
              <a:spLocks/>
            </p:cNvSpPr>
            <p:nvPr/>
          </p:nvSpPr>
          <p:spPr bwMode="auto">
            <a:xfrm>
              <a:off x="2699425" y="3700594"/>
              <a:ext cx="676073" cy="495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tIns="108000" rIns="108000" bIns="108000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771</a:t>
              </a:r>
            </a:p>
          </p:txBody>
        </p:sp>
      </p:grpSp>
      <p:grpSp>
        <p:nvGrpSpPr>
          <p:cNvPr id="15372" name="Group 74"/>
          <p:cNvGrpSpPr>
            <a:grpSpLocks/>
          </p:cNvGrpSpPr>
          <p:nvPr/>
        </p:nvGrpSpPr>
        <p:grpSpPr bwMode="auto">
          <a:xfrm>
            <a:off x="5213350" y="4405313"/>
            <a:ext cx="1917700" cy="495300"/>
            <a:chOff x="1459149" y="3700594"/>
            <a:chExt cx="1916349" cy="495108"/>
          </a:xfrm>
        </p:grpSpPr>
        <p:sp>
          <p:nvSpPr>
            <p:cNvPr id="15383" name="Rectangle 75"/>
            <p:cNvSpPr>
              <a:spLocks/>
            </p:cNvSpPr>
            <p:nvPr/>
          </p:nvSpPr>
          <p:spPr bwMode="auto">
            <a:xfrm>
              <a:off x="1459149" y="3700594"/>
              <a:ext cx="676073" cy="495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tIns="108000" rIns="108000" bIns="108000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809</a:t>
              </a:r>
            </a:p>
          </p:txBody>
        </p:sp>
        <p:sp>
          <p:nvSpPr>
            <p:cNvPr id="77" name="Rectangle 76"/>
            <p:cNvSpPr>
              <a:spLocks/>
            </p:cNvSpPr>
            <p:nvPr/>
          </p:nvSpPr>
          <p:spPr>
            <a:xfrm>
              <a:off x="2165089" y="3700594"/>
              <a:ext cx="504469" cy="495108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lIns="108000" tIns="108000" rIns="108000" bIns="108000"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latin typeface="Twinkl" pitchFamily="50" charset="0"/>
                </a:rPr>
                <a:t>?</a:t>
              </a:r>
            </a:p>
          </p:txBody>
        </p:sp>
        <p:sp>
          <p:nvSpPr>
            <p:cNvPr id="15385" name="Rectangle 77"/>
            <p:cNvSpPr>
              <a:spLocks/>
            </p:cNvSpPr>
            <p:nvPr/>
          </p:nvSpPr>
          <p:spPr bwMode="auto">
            <a:xfrm>
              <a:off x="2699425" y="3700594"/>
              <a:ext cx="676073" cy="495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tIns="108000" rIns="108000" bIns="108000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890</a:t>
              </a:r>
            </a:p>
          </p:txBody>
        </p:sp>
      </p:grpSp>
      <p:grpSp>
        <p:nvGrpSpPr>
          <p:cNvPr id="15373" name="Group 78"/>
          <p:cNvGrpSpPr>
            <a:grpSpLocks/>
          </p:cNvGrpSpPr>
          <p:nvPr/>
        </p:nvGrpSpPr>
        <p:grpSpPr bwMode="auto">
          <a:xfrm>
            <a:off x="5213350" y="5286375"/>
            <a:ext cx="1917700" cy="495300"/>
            <a:chOff x="1459149" y="3700594"/>
            <a:chExt cx="1916349" cy="495108"/>
          </a:xfrm>
        </p:grpSpPr>
        <p:sp>
          <p:nvSpPr>
            <p:cNvPr id="15380" name="Rectangle 79"/>
            <p:cNvSpPr>
              <a:spLocks/>
            </p:cNvSpPr>
            <p:nvPr/>
          </p:nvSpPr>
          <p:spPr bwMode="auto">
            <a:xfrm>
              <a:off x="1459149" y="3700594"/>
              <a:ext cx="676073" cy="495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tIns="108000" rIns="108000" bIns="108000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654</a:t>
              </a:r>
            </a:p>
          </p:txBody>
        </p:sp>
        <p:sp>
          <p:nvSpPr>
            <p:cNvPr id="81" name="Rectangle 80"/>
            <p:cNvSpPr>
              <a:spLocks/>
            </p:cNvSpPr>
            <p:nvPr/>
          </p:nvSpPr>
          <p:spPr>
            <a:xfrm>
              <a:off x="2165089" y="3700594"/>
              <a:ext cx="504469" cy="495108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lIns="108000" tIns="108000" rIns="108000" bIns="108000"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latin typeface="Twinkl" pitchFamily="50" charset="0"/>
                </a:rPr>
                <a:t>?</a:t>
              </a:r>
            </a:p>
          </p:txBody>
        </p:sp>
        <p:sp>
          <p:nvSpPr>
            <p:cNvPr id="15382" name="Rectangle 81"/>
            <p:cNvSpPr>
              <a:spLocks/>
            </p:cNvSpPr>
            <p:nvPr/>
          </p:nvSpPr>
          <p:spPr bwMode="auto">
            <a:xfrm>
              <a:off x="2699425" y="3700594"/>
              <a:ext cx="676073" cy="495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tIns="108000" rIns="108000" bIns="108000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653</a:t>
              </a:r>
            </a:p>
          </p:txBody>
        </p:sp>
      </p:grpSp>
      <p:sp>
        <p:nvSpPr>
          <p:cNvPr id="83" name="Rectangle 82"/>
          <p:cNvSpPr>
            <a:spLocks/>
          </p:cNvSpPr>
          <p:nvPr/>
        </p:nvSpPr>
        <p:spPr bwMode="auto">
          <a:xfrm>
            <a:off x="2719388" y="3525838"/>
            <a:ext cx="504825" cy="495300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bg1"/>
                </a:solidFill>
              </a:rPr>
              <a:t>&gt;</a:t>
            </a:r>
          </a:p>
        </p:txBody>
      </p:sp>
      <p:sp>
        <p:nvSpPr>
          <p:cNvPr id="84" name="Rectangle 83"/>
          <p:cNvSpPr>
            <a:spLocks/>
          </p:cNvSpPr>
          <p:nvPr/>
        </p:nvSpPr>
        <p:spPr bwMode="auto">
          <a:xfrm>
            <a:off x="2719388" y="4400550"/>
            <a:ext cx="504825" cy="495300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bg1"/>
                </a:solidFill>
              </a:rPr>
              <a:t>&lt;</a:t>
            </a:r>
          </a:p>
        </p:txBody>
      </p:sp>
      <p:sp>
        <p:nvSpPr>
          <p:cNvPr id="85" name="Rectangle 84"/>
          <p:cNvSpPr>
            <a:spLocks/>
          </p:cNvSpPr>
          <p:nvPr/>
        </p:nvSpPr>
        <p:spPr bwMode="auto">
          <a:xfrm>
            <a:off x="2719388" y="5286375"/>
            <a:ext cx="504825" cy="495300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bg1"/>
                </a:solidFill>
              </a:rPr>
              <a:t>&gt;</a:t>
            </a:r>
          </a:p>
        </p:txBody>
      </p:sp>
      <p:sp>
        <p:nvSpPr>
          <p:cNvPr id="86" name="Rectangle 85"/>
          <p:cNvSpPr>
            <a:spLocks/>
          </p:cNvSpPr>
          <p:nvPr/>
        </p:nvSpPr>
        <p:spPr bwMode="auto">
          <a:xfrm>
            <a:off x="5919788" y="3525838"/>
            <a:ext cx="504825" cy="495300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bg1"/>
                </a:solidFill>
              </a:rPr>
              <a:t>&lt;</a:t>
            </a:r>
          </a:p>
        </p:txBody>
      </p:sp>
      <p:sp>
        <p:nvSpPr>
          <p:cNvPr id="87" name="Rectangle 86"/>
          <p:cNvSpPr>
            <a:spLocks/>
          </p:cNvSpPr>
          <p:nvPr/>
        </p:nvSpPr>
        <p:spPr bwMode="auto">
          <a:xfrm>
            <a:off x="5919788" y="4408488"/>
            <a:ext cx="504825" cy="495300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bg1"/>
                </a:solidFill>
              </a:rPr>
              <a:t>&lt;</a:t>
            </a:r>
          </a:p>
        </p:txBody>
      </p:sp>
      <p:sp>
        <p:nvSpPr>
          <p:cNvPr id="88" name="Rectangle 87"/>
          <p:cNvSpPr>
            <a:spLocks/>
          </p:cNvSpPr>
          <p:nvPr/>
        </p:nvSpPr>
        <p:spPr bwMode="auto">
          <a:xfrm>
            <a:off x="5919788" y="5286375"/>
            <a:ext cx="504825" cy="495300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bg1"/>
                </a:solidFill>
              </a:rPr>
              <a:t>&gt;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5"/>
          <p:cNvSpPr>
            <a:spLocks/>
          </p:cNvSpPr>
          <p:nvPr/>
        </p:nvSpPr>
        <p:spPr bwMode="auto">
          <a:xfrm>
            <a:off x="755650" y="585788"/>
            <a:ext cx="76327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b="1">
                <a:solidFill>
                  <a:schemeClr val="tx1"/>
                </a:solidFill>
              </a:rPr>
              <a:t>Compare Numbers up to 1000 Reasoning Challenge</a:t>
            </a:r>
          </a:p>
        </p:txBody>
      </p:sp>
      <p:sp>
        <p:nvSpPr>
          <p:cNvPr id="3" name="Rounded Rectangular Callout 2"/>
          <p:cNvSpPr/>
          <p:nvPr/>
        </p:nvSpPr>
        <p:spPr>
          <a:xfrm>
            <a:off x="1489075" y="2157413"/>
            <a:ext cx="2908300" cy="1866900"/>
          </a:xfrm>
          <a:prstGeom prst="wedgeRoundRectCallout">
            <a:avLst>
              <a:gd name="adj1" fmla="val 86190"/>
              <a:gd name="adj2" fmla="val -14583"/>
              <a:gd name="adj3" fmla="val 1666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/>
              <a:t>Convince me that I’ve made a mistake.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b="1" dirty="0"/>
              <a:t>187 &gt; 781</a:t>
            </a:r>
            <a:endParaRPr lang="en-GB" sz="2000" dirty="0"/>
          </a:p>
        </p:txBody>
      </p:sp>
      <p:pic>
        <p:nvPicPr>
          <p:cNvPr id="1638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43"/>
          <a:stretch>
            <a:fillRect/>
          </a:stretch>
        </p:blipFill>
        <p:spPr bwMode="auto">
          <a:xfrm>
            <a:off x="5340350" y="1816100"/>
            <a:ext cx="2225675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2" id="{CBCA707B-BBA2-4E7E-9DB6-705861FD9E17}" vid="{48CF7D95-9755-429D-A1B1-06B08BB4DD7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438</TotalTime>
  <Words>1970</Words>
  <Application>Microsoft Office PowerPoint</Application>
  <PresentationFormat>On-screen Show (4:3)</PresentationFormat>
  <Paragraphs>534</Paragraphs>
  <Slides>58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3" baseType="lpstr">
      <vt:lpstr>Arial</vt:lpstr>
      <vt:lpstr>Calibri</vt:lpstr>
      <vt:lpstr>Twinkl</vt:lpstr>
      <vt:lpstr>Twinkl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Twinkl</dc:creator>
  <cp:lastModifiedBy>Marine Redon</cp:lastModifiedBy>
  <cp:revision>99</cp:revision>
  <dcterms:created xsi:type="dcterms:W3CDTF">2017-03-17T12:38:53Z</dcterms:created>
  <dcterms:modified xsi:type="dcterms:W3CDTF">2020-05-07T13:34:30Z</dcterms:modified>
</cp:coreProperties>
</file>