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74" r:id="rId3"/>
    <p:sldId id="264" r:id="rId4"/>
    <p:sldId id="275" r:id="rId5"/>
    <p:sldId id="276" r:id="rId6"/>
    <p:sldId id="278" r:id="rId7"/>
    <p:sldId id="279" r:id="rId8"/>
    <p:sldId id="280" r:id="rId9"/>
    <p:sldId id="277" r:id="rId10"/>
    <p:sldId id="267" r:id="rId11"/>
  </p:sldIdLst>
  <p:sldSz cx="9144000" cy="6858000" type="screen4x3"/>
  <p:notesSz cx="6858000" cy="9144000"/>
  <p:embeddedFontLst>
    <p:embeddedFont>
      <p:font typeface="Twinkl" pitchFamily="2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CC2"/>
    <a:srgbClr val="6CBB84"/>
    <a:srgbClr val="0175B0"/>
    <a:srgbClr val="6C9B6D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" y="504825"/>
            <a:ext cx="9144000" cy="2000250"/>
          </a:xfrm>
          <a:prstGeom prst="rect">
            <a:avLst/>
          </a:prstGeom>
          <a:solidFill>
            <a:srgbClr val="4B8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21" y="635269"/>
            <a:ext cx="8518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Plastic Pollution in</a:t>
            </a:r>
            <a:br>
              <a:rPr lang="en-AU" sz="54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r>
              <a:rPr lang="en-AU" sz="5400" b="1" dirty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the Deepest Ocean</a:t>
            </a:r>
            <a:endParaRPr lang="en-GB" sz="5400" b="1" dirty="0">
              <a:ln w="952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Deepest Ocean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E3C8C9-F2BD-41FC-BA93-4239EC312A6A}"/>
              </a:ext>
            </a:extLst>
          </p:cNvPr>
          <p:cNvSpPr/>
          <p:nvPr/>
        </p:nvSpPr>
        <p:spPr>
          <a:xfrm>
            <a:off x="755650" y="1489782"/>
            <a:ext cx="1834167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 Mariana Trench is the deepest point on our planet.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CDF259-2289-4D67-95FB-6E360DE93B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33" y="3763788"/>
            <a:ext cx="2343810" cy="232903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8D95618-B512-4092-BDC4-F6D647BDAD99}"/>
              </a:ext>
            </a:extLst>
          </p:cNvPr>
          <p:cNvGrpSpPr/>
          <p:nvPr/>
        </p:nvGrpSpPr>
        <p:grpSpPr>
          <a:xfrm>
            <a:off x="1457669" y="1373796"/>
            <a:ext cx="5367880" cy="4719029"/>
            <a:chOff x="1457669" y="1373796"/>
            <a:chExt cx="5367880" cy="47190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686B99-0227-4E48-A9AD-43489B14C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6151" y="1373796"/>
              <a:ext cx="3669398" cy="4719029"/>
            </a:xfrm>
            <a:prstGeom prst="roundRect">
              <a:avLst>
                <a:gd name="adj" fmla="val 5730"/>
              </a:avLst>
            </a:prstGeom>
            <a:ln w="38100">
              <a:solidFill>
                <a:schemeClr val="accent2"/>
              </a:solidFill>
            </a:ln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9D10EBF-0217-4B57-B0CB-124FEB1DDE5F}"/>
                </a:ext>
              </a:extLst>
            </p:cNvPr>
            <p:cNvGrpSpPr/>
            <p:nvPr/>
          </p:nvGrpSpPr>
          <p:grpSpPr>
            <a:xfrm>
              <a:off x="1457669" y="1421746"/>
              <a:ext cx="1775175" cy="4671079"/>
              <a:chOff x="1333786" y="1421746"/>
              <a:chExt cx="1775175" cy="467107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D2B60C9-D09F-4717-ADF7-3C86EEBE0FB7}"/>
                  </a:ext>
                </a:extLst>
              </p:cNvPr>
              <p:cNvSpPr/>
              <p:nvPr/>
            </p:nvSpPr>
            <p:spPr>
              <a:xfrm>
                <a:off x="1333786" y="3822782"/>
                <a:ext cx="1120350" cy="1032387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E151BAB-0AD3-43FF-8818-7DB875E8B1D6}"/>
                  </a:ext>
                </a:extLst>
              </p:cNvPr>
              <p:cNvCxnSpPr>
                <a:cxnSpLocks/>
                <a:stCxn id="12" idx="1"/>
              </p:cNvCxnSpPr>
              <p:nvPr/>
            </p:nvCxnSpPr>
            <p:spPr>
              <a:xfrm flipV="1">
                <a:off x="1497857" y="1421746"/>
                <a:ext cx="1581607" cy="255222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EA629F7-F3EF-4064-83D2-B035F128C200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>
                <a:off x="1497857" y="4703979"/>
                <a:ext cx="1611104" cy="138884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974AF-4E99-469A-8F51-8C89BCA66F2B}"/>
              </a:ext>
            </a:extLst>
          </p:cNvPr>
          <p:cNvSpPr/>
          <p:nvPr/>
        </p:nvSpPr>
        <p:spPr>
          <a:xfrm>
            <a:off x="5769569" y="1643015"/>
            <a:ext cx="2669381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 Mariana Trench is found in a remote part of the Pacific Ocean.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A41A77-11A3-4969-B390-27BB6174B6FA}"/>
              </a:ext>
            </a:extLst>
          </p:cNvPr>
          <p:cNvSpPr/>
          <p:nvPr/>
        </p:nvSpPr>
        <p:spPr>
          <a:xfrm>
            <a:off x="5911158" y="4054272"/>
            <a:ext cx="2521897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It stretches down to almost 11,000 metres below sea level. </a:t>
            </a:r>
          </a:p>
        </p:txBody>
      </p:sp>
    </p:spTree>
    <p:extLst>
      <p:ext uri="{BB962C8B-B14F-4D97-AF65-F5344CB8AC3E}">
        <p14:creationId xmlns:p14="http://schemas.microsoft.com/office/powerpoint/2010/main" val="25208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7C27F-C55A-46E4-A7A4-6508AB142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9"/>
          <a:stretch/>
        </p:blipFill>
        <p:spPr>
          <a:xfrm>
            <a:off x="755650" y="2788815"/>
            <a:ext cx="1561959" cy="361886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Plastic in the Ocean</a:t>
            </a:r>
            <a:endParaRPr lang="en-GB" sz="3600" dirty="0"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73A7DE-9098-4D86-9F6E-C93B676D0B38}"/>
              </a:ext>
            </a:extLst>
          </p:cNvPr>
          <p:cNvSpPr/>
          <p:nvPr/>
        </p:nvSpPr>
        <p:spPr>
          <a:xfrm>
            <a:off x="755651" y="1396911"/>
            <a:ext cx="2867509" cy="1160713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Many millions of tonnes of plastic enter the oceans every year.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238D16-0FF2-4445-A996-F2F0D8B4CFFC}"/>
              </a:ext>
            </a:extLst>
          </p:cNvPr>
          <p:cNvSpPr/>
          <p:nvPr/>
        </p:nvSpPr>
        <p:spPr>
          <a:xfrm>
            <a:off x="4369467" y="1374905"/>
            <a:ext cx="4017460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You may have seen videos of plastic floating on top of the sea and of sea animals trapped in plastic.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CF5AC6-CA51-45E7-8717-29E69553A0B6}"/>
              </a:ext>
            </a:extLst>
          </p:cNvPr>
          <p:cNvSpPr/>
          <p:nvPr/>
        </p:nvSpPr>
        <p:spPr>
          <a:xfrm>
            <a:off x="5085245" y="4629215"/>
            <a:ext cx="3303105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Researchers have been studying the deepest part of the ocean to find out if it has been polluted by plastic.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5B34D7-D185-4E6F-AEFD-D65C32AD6AAD}"/>
              </a:ext>
            </a:extLst>
          </p:cNvPr>
          <p:cNvGrpSpPr/>
          <p:nvPr/>
        </p:nvGrpSpPr>
        <p:grpSpPr>
          <a:xfrm>
            <a:off x="4886302" y="2567630"/>
            <a:ext cx="3238303" cy="1953707"/>
            <a:chOff x="4736803" y="2389239"/>
            <a:chExt cx="3500625" cy="211196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D0CE1B4-6C3C-4CED-9EDD-6F6CEFD8EB26}"/>
                </a:ext>
              </a:extLst>
            </p:cNvPr>
            <p:cNvSpPr/>
            <p:nvPr/>
          </p:nvSpPr>
          <p:spPr>
            <a:xfrm>
              <a:off x="5055747" y="2389239"/>
              <a:ext cx="3122713" cy="2111969"/>
            </a:xfrm>
            <a:prstGeom prst="ellipse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5ABEAC6-209A-4DE9-89AF-0DCEDCC5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803" y="2466929"/>
              <a:ext cx="3500625" cy="1913423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3FD454-CE5F-4724-87DD-5C266D1F2204}"/>
              </a:ext>
            </a:extLst>
          </p:cNvPr>
          <p:cNvGrpSpPr/>
          <p:nvPr/>
        </p:nvGrpSpPr>
        <p:grpSpPr>
          <a:xfrm>
            <a:off x="2275788" y="2830760"/>
            <a:ext cx="2494175" cy="1637762"/>
            <a:chOff x="4532603" y="4469356"/>
            <a:chExt cx="2867509" cy="188290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86DFDC-F70E-4E7E-837C-2749B8B99C0B}"/>
                </a:ext>
              </a:extLst>
            </p:cNvPr>
            <p:cNvSpPr/>
            <p:nvPr/>
          </p:nvSpPr>
          <p:spPr>
            <a:xfrm>
              <a:off x="4683665" y="4524805"/>
              <a:ext cx="2567317" cy="1736341"/>
            </a:xfrm>
            <a:prstGeom prst="ellipse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F956CD-3335-43E0-BA15-C906F6DEC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2603" y="4469356"/>
              <a:ext cx="2867509" cy="1882906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E44C2F-5FA8-49C2-B91F-740CB92CA0F2}"/>
              </a:ext>
            </a:extLst>
          </p:cNvPr>
          <p:cNvSpPr/>
          <p:nvPr/>
        </p:nvSpPr>
        <p:spPr>
          <a:xfrm>
            <a:off x="1789170" y="4785670"/>
            <a:ext cx="2778065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Where all the plastic in our oceans finally ends up is not well known.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4DD965-483F-40FB-BF9C-0493DB8C7C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627" y="1948223"/>
            <a:ext cx="3533119" cy="2791691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Mariana Trench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07E27-AFBB-411F-B7E6-9D8C9B5E1522}"/>
              </a:ext>
            </a:extLst>
          </p:cNvPr>
          <p:cNvSpPr/>
          <p:nvPr/>
        </p:nvSpPr>
        <p:spPr>
          <a:xfrm>
            <a:off x="5990396" y="1473201"/>
            <a:ext cx="2400505" cy="2080114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They found that the concentration of microplastics got bigger as they got deeper into the ocean trench.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A19F0B-64F3-48C2-86E9-00AAF793EBA3}"/>
              </a:ext>
            </a:extLst>
          </p:cNvPr>
          <p:cNvSpPr/>
          <p:nvPr/>
        </p:nvSpPr>
        <p:spPr>
          <a:xfrm>
            <a:off x="760776" y="1473201"/>
            <a:ext cx="2392829" cy="2386581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Researchers collected bottom water and sediment samples from 2500m down </a:t>
            </a:r>
            <a:br>
              <a:rPr lang="en-GB" altLang="en-US" dirty="0"/>
            </a:br>
            <a:r>
              <a:rPr lang="en-GB" altLang="en-US" dirty="0"/>
              <a:t>to almost 11,000m below sea level.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5FE008-55E0-42ED-A9ED-C81EBE6732CE}"/>
              </a:ext>
            </a:extLst>
          </p:cNvPr>
          <p:cNvSpPr/>
          <p:nvPr/>
        </p:nvSpPr>
        <p:spPr>
          <a:xfrm>
            <a:off x="760775" y="4333291"/>
            <a:ext cx="3989668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 plastics they found were fibres a few millimetres long, probably from clothing, bottles, packaging and fishing equipment.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5DABC-1B7A-4012-9AA5-67080825A3E9}"/>
              </a:ext>
            </a:extLst>
          </p:cNvPr>
          <p:cNvSpPr/>
          <p:nvPr/>
        </p:nvSpPr>
        <p:spPr>
          <a:xfrm>
            <a:off x="5192206" y="4328400"/>
            <a:ext cx="3191018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They also found a plastic bag, like the kind you get at a supermarket, in the deepest part of the ocean. </a:t>
            </a:r>
          </a:p>
        </p:txBody>
      </p:sp>
    </p:spTree>
    <p:extLst>
      <p:ext uri="{BB962C8B-B14F-4D97-AF65-F5344CB8AC3E}">
        <p14:creationId xmlns:p14="http://schemas.microsoft.com/office/powerpoint/2010/main" val="23339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Exploring Our Oceans</a:t>
            </a:r>
            <a:endParaRPr lang="en-GB" sz="3600" dirty="0"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03BF01-EBC9-4898-A4D3-8F0390DC0F8B}"/>
              </a:ext>
            </a:extLst>
          </p:cNvPr>
          <p:cNvSpPr/>
          <p:nvPr/>
        </p:nvSpPr>
        <p:spPr>
          <a:xfrm>
            <a:off x="736032" y="2342629"/>
            <a:ext cx="3210636" cy="854246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Lots of rubbish was recorded in the database.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D9B617-2DF0-40A0-86FD-BD6B267DE807}"/>
              </a:ext>
            </a:extLst>
          </p:cNvPr>
          <p:cNvSpPr/>
          <p:nvPr/>
        </p:nvSpPr>
        <p:spPr>
          <a:xfrm>
            <a:off x="5811950" y="2699866"/>
            <a:ext cx="2596018" cy="2080114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These photos and videos are stored in a database that is a collection taken from 5010 dives over the last 30 years.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A0B163-C063-4488-996C-1002F441756B}"/>
              </a:ext>
            </a:extLst>
          </p:cNvPr>
          <p:cNvSpPr/>
          <p:nvPr/>
        </p:nvSpPr>
        <p:spPr>
          <a:xfrm>
            <a:off x="4398682" y="1410418"/>
            <a:ext cx="3989668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Scientists send submersible underwater vehicles or submarines down to take photos and videos.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95A9A5-8B7C-4AA4-B85E-4B1D16F4AD7E}"/>
              </a:ext>
            </a:extLst>
          </p:cNvPr>
          <p:cNvSpPr/>
          <p:nvPr/>
        </p:nvSpPr>
        <p:spPr>
          <a:xfrm>
            <a:off x="755650" y="1410418"/>
            <a:ext cx="3191018" cy="854934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Scientists study the oceans through underwater dives.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8C46E60-7068-40AD-B594-E8B79357A8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1020">
            <a:off x="3689280" y="2680641"/>
            <a:ext cx="1928510" cy="22718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B19678-7A4E-4ABD-A0F0-0F94AF67EDFC}"/>
              </a:ext>
            </a:extLst>
          </p:cNvPr>
          <p:cNvSpPr/>
          <p:nvPr/>
        </p:nvSpPr>
        <p:spPr>
          <a:xfrm>
            <a:off x="4398682" y="4932112"/>
            <a:ext cx="3989668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Some of the rubbish found included rubber, metal, wood, and cloth but plastic was the most common. </a:t>
            </a:r>
            <a:endParaRPr lang="en-GB" alt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A8EE5-D53F-4DF7-8980-DD68497106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54" y="3134780"/>
            <a:ext cx="3989668" cy="32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CD7A352-2FF9-458D-9CCC-B4FD09A1F2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9228">
            <a:off x="6866296" y="1544756"/>
            <a:ext cx="1438953" cy="1992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859A9F-5E77-4BA5-BDC7-BC75405F1D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9853">
            <a:off x="815998" y="3866609"/>
            <a:ext cx="1667630" cy="2250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959D3-4062-4A3D-B4BB-5D40DDCBD0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053" y="1391509"/>
            <a:ext cx="1525893" cy="470131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Plastic in the Mariana Trench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07E27-AFBB-411F-B7E6-9D8C9B5E1522}"/>
              </a:ext>
            </a:extLst>
          </p:cNvPr>
          <p:cNvSpPr/>
          <p:nvPr/>
        </p:nvSpPr>
        <p:spPr>
          <a:xfrm>
            <a:off x="2337752" y="3340770"/>
            <a:ext cx="4468495" cy="854246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/>
              <a:t>Single-use plastic is something that is used once and then put thrown away.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A19F0B-64F3-48C2-86E9-00AAF793EBA3}"/>
              </a:ext>
            </a:extLst>
          </p:cNvPr>
          <p:cNvSpPr/>
          <p:nvPr/>
        </p:nvSpPr>
        <p:spPr>
          <a:xfrm>
            <a:off x="2337752" y="2216364"/>
            <a:ext cx="4468495" cy="547779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/>
              <a:t>Most of the plastic (89%) was single use.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5DABC-1B7A-4012-9AA5-67080825A3E9}"/>
              </a:ext>
            </a:extLst>
          </p:cNvPr>
          <p:cNvSpPr/>
          <p:nvPr/>
        </p:nvSpPr>
        <p:spPr>
          <a:xfrm>
            <a:off x="2337751" y="4654716"/>
            <a:ext cx="4468495" cy="854246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altLang="en-US" dirty="0"/>
              <a:t>Things like plastic water bottles </a:t>
            </a:r>
            <a:br>
              <a:rPr lang="en-GB" altLang="en-US" dirty="0"/>
            </a:br>
            <a:r>
              <a:rPr lang="en-GB" altLang="en-US" dirty="0"/>
              <a:t>or plastic cutlery are single use.  </a:t>
            </a:r>
            <a:endParaRPr lang="en-GB" alt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64571-60DF-4A42-A589-ED9235B49C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111" y="4994764"/>
            <a:ext cx="2352239" cy="11067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A9CC30-332D-4D3C-8BFE-71181FC74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3595">
            <a:off x="6956015" y="3397551"/>
            <a:ext cx="1079795" cy="14281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9116E6-B893-4B34-BF60-E81A49D6F3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2743">
            <a:off x="767537" y="2926539"/>
            <a:ext cx="1466990" cy="808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0A3A8C-7B79-4693-8607-0358D81FC82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452" y="1364496"/>
            <a:ext cx="1056672" cy="165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CF7D9-BC10-4C2F-9548-38CA9689B8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22"/>
          <a:stretch/>
        </p:blipFill>
        <p:spPr>
          <a:xfrm>
            <a:off x="749280" y="1250663"/>
            <a:ext cx="7635910" cy="4842162"/>
          </a:xfrm>
          <a:prstGeom prst="roundRect">
            <a:avLst>
              <a:gd name="adj" fmla="val 2291"/>
            </a:avLst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The Mariana Trench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07E27-AFBB-411F-B7E6-9D8C9B5E1522}"/>
              </a:ext>
            </a:extLst>
          </p:cNvPr>
          <p:cNvSpPr/>
          <p:nvPr/>
        </p:nvSpPr>
        <p:spPr>
          <a:xfrm>
            <a:off x="4784376" y="1474345"/>
            <a:ext cx="3338502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 study of the Mariana Trench showed that 17% of the plastic had an impact on the things living there.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A19F0B-64F3-48C2-86E9-00AAF793EBA3}"/>
              </a:ext>
            </a:extLst>
          </p:cNvPr>
          <p:cNvSpPr/>
          <p:nvPr/>
        </p:nvSpPr>
        <p:spPr>
          <a:xfrm>
            <a:off x="1021122" y="1473201"/>
            <a:ext cx="3191018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Even though it is very deep, things like coral, jelly fish and octopus live in the Mariana Trench.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5DABC-1B7A-4012-9AA5-67080825A3E9}"/>
              </a:ext>
            </a:extLst>
          </p:cNvPr>
          <p:cNvSpPr/>
          <p:nvPr/>
        </p:nvSpPr>
        <p:spPr>
          <a:xfrm>
            <a:off x="3126451" y="3091387"/>
            <a:ext cx="2881568" cy="1160713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This study shows us how serious plastic pollution is to our planet.  </a:t>
            </a:r>
          </a:p>
        </p:txBody>
      </p:sp>
    </p:spTree>
    <p:extLst>
      <p:ext uri="{BB962C8B-B14F-4D97-AF65-F5344CB8AC3E}">
        <p14:creationId xmlns:p14="http://schemas.microsoft.com/office/powerpoint/2010/main" val="1499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DD057-B65A-4559-AA97-91EAFE71D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215" y="1599619"/>
            <a:ext cx="5202697" cy="3677887"/>
          </a:xfrm>
          <a:prstGeom prst="roundRect">
            <a:avLst>
              <a:gd name="adj" fmla="val 3648"/>
            </a:avLst>
          </a:prstGeom>
          <a:ln w="38100">
            <a:solidFill>
              <a:srgbClr val="0175B0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How Did the Plastic Get There?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07E27-AFBB-411F-B7E6-9D8C9B5E1522}"/>
              </a:ext>
            </a:extLst>
          </p:cNvPr>
          <p:cNvSpPr/>
          <p:nvPr/>
        </p:nvSpPr>
        <p:spPr>
          <a:xfrm>
            <a:off x="4785603" y="1377727"/>
            <a:ext cx="3615772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Plastic can get into the ocean directly if rubbish is blown from the beach or thrown from ships on the sea.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A19F0B-64F3-48C2-86E9-00AAF793EBA3}"/>
              </a:ext>
            </a:extLst>
          </p:cNvPr>
          <p:cNvSpPr/>
          <p:nvPr/>
        </p:nvSpPr>
        <p:spPr>
          <a:xfrm>
            <a:off x="733164" y="1384418"/>
            <a:ext cx="3863507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Some parts of the Mariana Trench have higher levels of pollution than some of the most polluted rivers in China.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5DABC-1B7A-4012-9AA5-67080825A3E9}"/>
              </a:ext>
            </a:extLst>
          </p:cNvPr>
          <p:cNvSpPr/>
          <p:nvPr/>
        </p:nvSpPr>
        <p:spPr>
          <a:xfrm>
            <a:off x="755650" y="4625645"/>
            <a:ext cx="2816264" cy="1467180"/>
          </a:xfrm>
          <a:prstGeom prst="roundRect">
            <a:avLst/>
          </a:prstGeom>
          <a:solidFill>
            <a:srgbClr val="0175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A different study found that most plastic in our oceans comes from 10 very polluted rivers.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1F3214-7FCC-4669-B50A-DCF3F6A69FC6}"/>
              </a:ext>
            </a:extLst>
          </p:cNvPr>
          <p:cNvSpPr/>
          <p:nvPr/>
        </p:nvSpPr>
        <p:spPr>
          <a:xfrm>
            <a:off x="3633012" y="4625645"/>
            <a:ext cx="2960477" cy="1467180"/>
          </a:xfrm>
          <a:prstGeom prst="roundRect">
            <a:avLst/>
          </a:prstGeom>
          <a:solidFill>
            <a:srgbClr val="6CBB8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altLang="en-US" dirty="0"/>
              <a:t>These rivers run through areas where lots of people live; people who use lots of plastic.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A4AEB-1D31-4445-BD07-0FB4CEEACF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136" y="2537057"/>
            <a:ext cx="1912912" cy="313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B7D5EFCD-4131-409F-BAE2-77C95C790819}"/>
              </a:ext>
            </a:extLst>
          </p:cNvPr>
          <p:cNvSpPr/>
          <p:nvPr/>
        </p:nvSpPr>
        <p:spPr>
          <a:xfrm>
            <a:off x="2482967" y="1871948"/>
            <a:ext cx="3723479" cy="3723479"/>
          </a:xfrm>
          <a:prstGeom prst="ellipse">
            <a:avLst/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BBB3C-ACA4-4CEB-AF31-2FBD88C2E6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470" y="1588898"/>
            <a:ext cx="2601079" cy="402041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What Can We Do?</a:t>
            </a:r>
            <a:endParaRPr lang="en-GB" sz="3600" dirty="0">
              <a:latin typeface="+mn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12C8CB-5E84-4208-A3F7-4E1A000CCA99}"/>
              </a:ext>
            </a:extLst>
          </p:cNvPr>
          <p:cNvGrpSpPr/>
          <p:nvPr/>
        </p:nvGrpSpPr>
        <p:grpSpPr>
          <a:xfrm>
            <a:off x="5624549" y="1246935"/>
            <a:ext cx="2607467" cy="2538327"/>
            <a:chOff x="5624549" y="1246935"/>
            <a:chExt cx="2607467" cy="25383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3E599E-EA22-4250-94FB-1A6C54FD1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4549" y="1246935"/>
              <a:ext cx="2607467" cy="253832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3007E27-AFBB-411F-B7E6-9D8C9B5E1522}"/>
                </a:ext>
              </a:extLst>
            </p:cNvPr>
            <p:cNvSpPr/>
            <p:nvPr/>
          </p:nvSpPr>
          <p:spPr>
            <a:xfrm>
              <a:off x="5891567" y="2199733"/>
              <a:ext cx="2267589" cy="547779"/>
            </a:xfrm>
            <a:prstGeom prst="roundRect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altLang="en-US" dirty="0"/>
                <a:t>Reduce and recycle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B3F579-06FA-4E0D-A3F4-2097A83B3651}"/>
              </a:ext>
            </a:extLst>
          </p:cNvPr>
          <p:cNvGrpSpPr/>
          <p:nvPr/>
        </p:nvGrpSpPr>
        <p:grpSpPr>
          <a:xfrm>
            <a:off x="741130" y="1289985"/>
            <a:ext cx="2557382" cy="2004297"/>
            <a:chOff x="823721" y="1213297"/>
            <a:chExt cx="2557382" cy="20042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E37D3A0-D0E6-4B9C-B197-814A0701B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024" y="1455841"/>
              <a:ext cx="2491463" cy="1761753"/>
            </a:xfrm>
            <a:prstGeom prst="roundRect">
              <a:avLst>
                <a:gd name="adj" fmla="val 9233"/>
              </a:avLst>
            </a:prstGeom>
            <a:ln w="28575">
              <a:solidFill>
                <a:srgbClr val="0175B0"/>
              </a:solidFill>
            </a:ln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CA19F0B-64F3-48C2-86E9-00AAF793EBA3}"/>
                </a:ext>
              </a:extLst>
            </p:cNvPr>
            <p:cNvSpPr/>
            <p:nvPr/>
          </p:nvSpPr>
          <p:spPr>
            <a:xfrm>
              <a:off x="823721" y="1213297"/>
              <a:ext cx="2557382" cy="547779"/>
            </a:xfrm>
            <a:prstGeom prst="roundRect">
              <a:avLst/>
            </a:prstGeom>
            <a:solidFill>
              <a:srgbClr val="01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altLang="en-US" dirty="0"/>
                <a:t>Join a river clean-up. 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3AD443-D22C-47F7-A112-0AB82438F36D}"/>
              </a:ext>
            </a:extLst>
          </p:cNvPr>
          <p:cNvGrpSpPr/>
          <p:nvPr/>
        </p:nvGrpSpPr>
        <p:grpSpPr>
          <a:xfrm>
            <a:off x="741130" y="3474044"/>
            <a:ext cx="2314667" cy="2696681"/>
            <a:chOff x="741130" y="3474044"/>
            <a:chExt cx="2314667" cy="269668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5605C5-790A-4564-B5A9-E69926E35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4523" y="4328290"/>
              <a:ext cx="1154103" cy="1598097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E5FE008-55E0-42ED-A9ED-C81EBE6732CE}"/>
                </a:ext>
              </a:extLst>
            </p:cNvPr>
            <p:cNvSpPr/>
            <p:nvPr/>
          </p:nvSpPr>
          <p:spPr>
            <a:xfrm>
              <a:off x="741130" y="3474044"/>
              <a:ext cx="2314667" cy="854246"/>
            </a:xfrm>
            <a:prstGeom prst="roundRect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altLang="en-US" dirty="0"/>
                <a:t>Support bans on single-use plastics.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977B599-34C6-46B6-AD7A-EDB0B16CC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9092" y="4218600"/>
              <a:ext cx="895052" cy="195212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416920-C2B5-49F6-9415-852A8C38081A}"/>
              </a:ext>
            </a:extLst>
          </p:cNvPr>
          <p:cNvGrpSpPr/>
          <p:nvPr/>
        </p:nvGrpSpPr>
        <p:grpSpPr>
          <a:xfrm>
            <a:off x="6095332" y="4000351"/>
            <a:ext cx="2303602" cy="2077985"/>
            <a:chOff x="6095332" y="4000351"/>
            <a:chExt cx="2303602" cy="207798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255DABC-1B7A-4012-9AA5-67080825A3E9}"/>
                </a:ext>
              </a:extLst>
            </p:cNvPr>
            <p:cNvSpPr/>
            <p:nvPr/>
          </p:nvSpPr>
          <p:spPr>
            <a:xfrm>
              <a:off x="6095332" y="4000351"/>
              <a:ext cx="2293018" cy="1773647"/>
            </a:xfrm>
            <a:prstGeom prst="roundRect">
              <a:avLst/>
            </a:prstGeom>
            <a:solidFill>
              <a:srgbClr val="0175B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altLang="en-US" dirty="0"/>
                <a:t>Ask shops and restaurants if </a:t>
              </a:r>
              <a:br>
                <a:rPr lang="en-GB" altLang="en-US" dirty="0"/>
              </a:br>
              <a:r>
                <a:rPr lang="en-GB" altLang="en-US" dirty="0"/>
                <a:t>they have </a:t>
              </a:r>
              <a:br>
                <a:rPr lang="en-GB" altLang="en-US" dirty="0"/>
              </a:br>
              <a:r>
                <a:rPr lang="en-GB" altLang="en-US" dirty="0"/>
                <a:t>plastic-free alternatives.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2B8E57E-0A15-453F-87ED-F3AD20544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7646" y="4750237"/>
              <a:ext cx="831288" cy="1328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69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BF18BF768D247BF7EA69C5EEDBCE3" ma:contentTypeVersion="10" ma:contentTypeDescription="Create a new document." ma:contentTypeScope="" ma:versionID="4a81ed0f6d7fd41ba79f3d76e39a8746">
  <xsd:schema xmlns:xsd="http://www.w3.org/2001/XMLSchema" xmlns:xs="http://www.w3.org/2001/XMLSchema" xmlns:p="http://schemas.microsoft.com/office/2006/metadata/properties" xmlns:ns2="cbb86898-7bcd-4c22-a1d0-8ae3b8c522fe" targetNamespace="http://schemas.microsoft.com/office/2006/metadata/properties" ma:root="true" ma:fieldsID="871529b57d708d09f4815b9b353f5935" ns2:_="">
    <xsd:import namespace="cbb86898-7bcd-4c22-a1d0-8ae3b8c522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86898-7bcd-4c22-a1d0-8ae3b8c52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B3F423-0529-49CF-8898-3A8D7F67446E}"/>
</file>

<file path=customXml/itemProps2.xml><?xml version="1.0" encoding="utf-8"?>
<ds:datastoreItem xmlns:ds="http://schemas.openxmlformats.org/officeDocument/2006/customXml" ds:itemID="{7B37CA33-592E-4157-BD06-C45A95ECEC2C}"/>
</file>

<file path=customXml/itemProps3.xml><?xml version="1.0" encoding="utf-8"?>
<ds:datastoreItem xmlns:ds="http://schemas.openxmlformats.org/officeDocument/2006/customXml" ds:itemID="{305C1AF9-CE3C-417D-A007-A7AA9DEC3725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236</TotalTime>
  <Words>473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The Deepest Ocean </vt:lpstr>
      <vt:lpstr>Plastic in the Ocean</vt:lpstr>
      <vt:lpstr>The Mariana Trench</vt:lpstr>
      <vt:lpstr>Exploring Our Oceans</vt:lpstr>
      <vt:lpstr>Plastic in the Mariana Trench</vt:lpstr>
      <vt:lpstr>The Mariana Trench</vt:lpstr>
      <vt:lpstr>How Did the Plastic Get There?</vt:lpstr>
      <vt:lpstr>What Can We Do?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Monique Davis</cp:lastModifiedBy>
  <cp:revision>28</cp:revision>
  <dcterms:created xsi:type="dcterms:W3CDTF">2019-05-27T08:18:42Z</dcterms:created>
  <dcterms:modified xsi:type="dcterms:W3CDTF">2020-02-17T21:06:44Z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0x010100F8BBF18BF768D247BF7EA69C5EEDBCE3</vt:lpwstr>
  </property>
</Properties>
</file>