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5"/>
  </p:notesMasterIdLst>
  <p:handoutMasterIdLst>
    <p:handoutMasterId r:id="rId36"/>
  </p:handoutMasterIdLst>
  <p:sldIdLst>
    <p:sldId id="305" r:id="rId2"/>
    <p:sldId id="258" r:id="rId3"/>
    <p:sldId id="263" r:id="rId4"/>
    <p:sldId id="264" r:id="rId5"/>
    <p:sldId id="294" r:id="rId6"/>
    <p:sldId id="289" r:id="rId7"/>
    <p:sldId id="295" r:id="rId8"/>
    <p:sldId id="290" r:id="rId9"/>
    <p:sldId id="296"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06" r:id="rId26"/>
    <p:sldId id="291" r:id="rId27"/>
    <p:sldId id="297" r:id="rId28"/>
    <p:sldId id="292" r:id="rId29"/>
    <p:sldId id="298" r:id="rId30"/>
    <p:sldId id="293" r:id="rId31"/>
    <p:sldId id="325" r:id="rId32"/>
    <p:sldId id="324" r:id="rId33"/>
    <p:sldId id="267" r:id="rId34"/>
  </p:sldIdLst>
  <p:sldSz cx="9144000" cy="6858000" type="screen4x3"/>
  <p:notesSz cx="6858000" cy="9144000"/>
  <p:embeddedFontLst>
    <p:embeddedFont>
      <p:font typeface="Roboto" panose="02000000000000000000" pitchFamily="2" charset="0"/>
      <p:regular r:id="rId37"/>
      <p:bold r:id="rId38"/>
      <p:italic r:id="rId39"/>
      <p:boldItalic r:id="rId40"/>
    </p:embeddedFont>
    <p:embeddedFont>
      <p:font typeface="Twinkl" pitchFamily="2" charset="0"/>
      <p:regular r:id="rId41"/>
      <p:bold r:id="rId42"/>
    </p:embeddedFont>
    <p:embeddedFont>
      <p:font typeface="Twinkl SemiBold" pitchFamily="2" charset="0"/>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000"/>
    <a:srgbClr val="009386"/>
    <a:srgbClr val="47B1E5"/>
    <a:srgbClr val="25B7BC"/>
    <a:srgbClr val="8C368C"/>
    <a:srgbClr val="E94E13"/>
    <a:srgbClr val="F08215"/>
    <a:srgbClr val="9A4734"/>
    <a:srgbClr val="CF4496"/>
    <a:srgbClr val="D15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howGuides="1">
      <p:cViewPr varScale="1">
        <p:scale>
          <a:sx n="110" d="100"/>
          <a:sy n="110" d="100"/>
        </p:scale>
        <p:origin x="1626" y="10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23/04/2020</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Roboto" panose="02000000000000000000" pitchFamily="2" charset="0"/>
                <a:ea typeface="+mn-ea"/>
                <a:cs typeface="+mn-cs"/>
              </a:rPr>
              <a:t>Disclaimer:</a:t>
            </a:r>
            <a:endParaRPr lang="en-GB" b="0" dirty="0">
              <a:effectLst/>
            </a:endParaRPr>
          </a:p>
          <a:p>
            <a:pPr rtl="0"/>
            <a:r>
              <a:rPr lang="en-GB" sz="1200" b="0" i="0" u="none" strike="noStrike" kern="1200" dirty="0">
                <a:solidFill>
                  <a:schemeClr val="tx1"/>
                </a:solidFill>
                <a:effectLst/>
                <a:latin typeface="Roboto" panose="02000000000000000000" pitchFamily="2" charset="0"/>
                <a:ea typeface="+mn-ea"/>
                <a:cs typeface="+mn-cs"/>
              </a:rPr>
              <a:t>This resource is provided for informational or educational purposes only. It is intended to offer general first aid advice and is not a substitute for professional medical advice specific to your circumstances.</a:t>
            </a:r>
            <a:endParaRPr lang="en-GB" b="0" dirty="0">
              <a:effectLst/>
            </a:endParaRPr>
          </a:p>
          <a:p>
            <a:pPr rtl="0"/>
            <a:r>
              <a:rPr lang="en-GB" sz="1200" b="0" i="0" u="none" strike="noStrike" kern="1200" dirty="0">
                <a:solidFill>
                  <a:schemeClr val="tx1"/>
                </a:solidFill>
                <a:effectLst/>
                <a:latin typeface="Roboto" panose="02000000000000000000" pitchFamily="2" charset="0"/>
                <a:ea typeface="+mn-ea"/>
                <a:cs typeface="+mn-cs"/>
              </a:rPr>
              <a:t>We do not warrant that the information provided will meet your or your students’ specific health or medical requirements. It is up to you to contact a suitably qualified health professional if you are concerned about your health and it is up to you to advise your students to contact a suitably qualified health professional if they are concerned about their health. </a:t>
            </a:r>
            <a:endParaRPr lang="en-GB" b="0" dirty="0">
              <a:effectLst/>
            </a:endParaRPr>
          </a:p>
          <a:p>
            <a:pPr rtl="0"/>
            <a:r>
              <a:rPr lang="en-GB" sz="1200" b="0" i="0" u="none" strike="noStrike" kern="1200" dirty="0">
                <a:solidFill>
                  <a:schemeClr val="tx1"/>
                </a:solidFill>
                <a:effectLst/>
                <a:latin typeface="Roboto" panose="02000000000000000000" pitchFamily="2" charset="0"/>
                <a:ea typeface="+mn-ea"/>
                <a:cs typeface="+mn-cs"/>
              </a:rPr>
              <a:t>You and your students are encouraged to act within the guidance provided by this resource and we do not accept responsibility for you or your students failing to do so.</a:t>
            </a:r>
            <a:endParaRPr lang="en-GB" b="0" dirty="0">
              <a:effectLst/>
            </a:endParaRPr>
          </a:p>
        </p:txBody>
      </p:sp>
      <p:sp>
        <p:nvSpPr>
          <p:cNvPr id="4" name="Slide Number Placeholder 3"/>
          <p:cNvSpPr>
            <a:spLocks noGrp="1"/>
          </p:cNvSpPr>
          <p:nvPr>
            <p:ph type="sldNum" sz="quarter" idx="5"/>
          </p:nvPr>
        </p:nvSpPr>
        <p:spPr/>
        <p:txBody>
          <a:bodyPr/>
          <a:lstStyle/>
          <a:p>
            <a:fld id="{FA521341-850D-40E1-BB3D-87946DC9B06D}" type="slidenum">
              <a:rPr lang="en-GB" smtClean="0"/>
              <a:pPr/>
              <a:t>1</a:t>
            </a:fld>
            <a:endParaRPr lang="en-GB" dirty="0"/>
          </a:p>
        </p:txBody>
      </p:sp>
    </p:spTree>
    <p:extLst>
      <p:ext uri="{BB962C8B-B14F-4D97-AF65-F5344CB8AC3E}">
        <p14:creationId xmlns:p14="http://schemas.microsoft.com/office/powerpoint/2010/main" val="87764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5" Type="http://schemas.openxmlformats.org/officeDocument/2006/relationships/slide" Target="slide28.xml"/><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88558" y="6453336"/>
            <a:ext cx="5166881"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Roboto" panose="02000000000000000000" pitchFamily="2" charset="0"/>
                <a:ea typeface="Calibri" panose="020F0502020204030204" pitchFamily="34" charset="0"/>
                <a:cs typeface="Arial" panose="020B0604020202020204" pitchFamily="34" charset="0"/>
              </a:rPr>
              <a:t>PSHE and Citizenship | </a:t>
            </a:r>
            <a:r>
              <a:rPr lang="en-GB" sz="800" dirty="0">
                <a:solidFill>
                  <a:srgbClr val="FFFFFF"/>
                </a:solidFill>
                <a:latin typeface="Roboto" panose="02000000000000000000" pitchFamily="2" charset="0"/>
                <a:ea typeface="Calibri" panose="020F0502020204030204" pitchFamily="34" charset="0"/>
                <a:cs typeface="Arial" panose="020B0604020202020204" pitchFamily="34" charset="0"/>
              </a:rPr>
              <a:t>Age 7-9 | Home Learning | Health and Wellbeing | Social Media and Digital Wellbeing</a:t>
            </a:r>
          </a:p>
          <a:p>
            <a:pPr algn="ctr">
              <a:lnSpc>
                <a:spcPct val="107000"/>
              </a:lnSpc>
              <a:spcAft>
                <a:spcPts val="0"/>
              </a:spcAft>
            </a:pPr>
            <a:endParaRPr lang="en-GB" sz="800" dirty="0">
              <a:solidFill>
                <a:srgbClr val="FFFFFF"/>
              </a:solidFill>
              <a:latin typeface="Roboto" panose="02000000000000000000" pitchFamily="2"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Roboto" panose="02000000000000000000" pitchFamily="2" charset="0"/>
                <a:cs typeface="Arial" panose="020B0604020202020204" pitchFamily="34" charset="0"/>
              </a:rPr>
              <a:t>Health and Wellbeing | Social Media and Digital Wellbeing</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Roboto" panose="02000000000000000000" pitchFamily="2"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We Use Social Media</a:t>
            </a:r>
          </a:p>
        </p:txBody>
      </p:sp>
      <p:sp>
        <p:nvSpPr>
          <p:cNvPr id="3" name="Rectangle 2">
            <a:extLst>
              <a:ext uri="{FF2B5EF4-FFF2-40B4-BE49-F238E27FC236}">
                <a16:creationId xmlns:a16="http://schemas.microsoft.com/office/drawing/2014/main" id="{3FA04448-C8A2-4EB2-973C-DE8F6ED52B57}"/>
              </a:ext>
            </a:extLst>
          </p:cNvPr>
          <p:cNvSpPr/>
          <p:nvPr/>
        </p:nvSpPr>
        <p:spPr>
          <a:xfrm>
            <a:off x="750885" y="1484784"/>
            <a:ext cx="7637465" cy="504056"/>
          </a:xfrm>
          <a:prstGeom prst="rect">
            <a:avLst/>
          </a:prstGeom>
          <a:solidFill>
            <a:srgbClr val="56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Did you know…</a:t>
            </a:r>
          </a:p>
        </p:txBody>
      </p:sp>
      <p:sp>
        <p:nvSpPr>
          <p:cNvPr id="5" name="TextBox 4">
            <a:extLst>
              <a:ext uri="{FF2B5EF4-FFF2-40B4-BE49-F238E27FC236}">
                <a16:creationId xmlns:a16="http://schemas.microsoft.com/office/drawing/2014/main" id="{0F99AB2A-49B3-4F2A-BC45-0427ADA583F3}"/>
              </a:ext>
            </a:extLst>
          </p:cNvPr>
          <p:cNvSpPr txBox="1"/>
          <p:nvPr/>
        </p:nvSpPr>
        <p:spPr>
          <a:xfrm>
            <a:off x="750885" y="2060848"/>
            <a:ext cx="7632700" cy="17081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b="1" dirty="0"/>
              <a:t>18% </a:t>
            </a:r>
            <a:r>
              <a:rPr lang="en-GB" dirty="0"/>
              <a:t>of eight to eleven year olds have a social media profile?</a:t>
            </a:r>
          </a:p>
          <a:p>
            <a:pPr marL="285750" indent="-285750">
              <a:lnSpc>
                <a:spcPct val="150000"/>
              </a:lnSpc>
              <a:buFont typeface="Arial" panose="020B0604020202020204" pitchFamily="34" charset="0"/>
              <a:buChar char="•"/>
            </a:pPr>
            <a:r>
              <a:rPr lang="en-GB" b="1" dirty="0"/>
              <a:t>35% </a:t>
            </a:r>
            <a:r>
              <a:rPr lang="en-GB" dirty="0"/>
              <a:t>of children aged eight to eleven have a smartphone?</a:t>
            </a:r>
          </a:p>
          <a:p>
            <a:pPr marL="285750" indent="-285750">
              <a:lnSpc>
                <a:spcPct val="150000"/>
              </a:lnSpc>
              <a:buFont typeface="Arial" panose="020B0604020202020204" pitchFamily="34" charset="0"/>
              <a:buChar char="•"/>
            </a:pPr>
            <a:r>
              <a:rPr lang="en-GB" b="1" dirty="0"/>
              <a:t>47% </a:t>
            </a:r>
            <a:r>
              <a:rPr lang="en-GB" dirty="0"/>
              <a:t>of children aged between eight and eleven own a tablet?</a:t>
            </a:r>
          </a:p>
          <a:p>
            <a:pPr marL="285750" indent="-285750">
              <a:lnSpc>
                <a:spcPct val="150000"/>
              </a:lnSpc>
              <a:buFont typeface="Arial" panose="020B0604020202020204" pitchFamily="34" charset="0"/>
              <a:buChar char="•"/>
            </a:pPr>
            <a:r>
              <a:rPr lang="en-GB" b="1" dirty="0"/>
              <a:t>93% </a:t>
            </a:r>
            <a:r>
              <a:rPr lang="en-GB" dirty="0"/>
              <a:t>of eight to eleven year olds go online for over 13 hours a week?</a:t>
            </a:r>
          </a:p>
        </p:txBody>
      </p:sp>
      <p:pic>
        <p:nvPicPr>
          <p:cNvPr id="12" name="Picture 11" descr="A screenshot of a cell phone&#10;&#10;Description automatically generated">
            <a:extLst>
              <a:ext uri="{FF2B5EF4-FFF2-40B4-BE49-F238E27FC236}">
                <a16:creationId xmlns:a16="http://schemas.microsoft.com/office/drawing/2014/main" id="{E62AF247-6251-4131-9B4F-297AABEC6B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816312">
            <a:off x="3222849" y="3691352"/>
            <a:ext cx="2688769" cy="2194698"/>
          </a:xfrm>
          <a:prstGeom prst="rect">
            <a:avLst/>
          </a:prstGeom>
        </p:spPr>
      </p:pic>
      <p:pic>
        <p:nvPicPr>
          <p:cNvPr id="13" name="Picture 12">
            <a:extLst>
              <a:ext uri="{FF2B5EF4-FFF2-40B4-BE49-F238E27FC236}">
                <a16:creationId xmlns:a16="http://schemas.microsoft.com/office/drawing/2014/main" id="{EDA612D8-3B48-4FF2-B3C8-189FA351FDE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619554">
            <a:off x="4037249" y="3876653"/>
            <a:ext cx="1403815" cy="2194698"/>
          </a:xfrm>
          <a:prstGeom prst="rect">
            <a:avLst/>
          </a:prstGeom>
        </p:spPr>
      </p:pic>
      <p:pic>
        <p:nvPicPr>
          <p:cNvPr id="14" name="Picture 13">
            <a:extLst>
              <a:ext uri="{FF2B5EF4-FFF2-40B4-BE49-F238E27FC236}">
                <a16:creationId xmlns:a16="http://schemas.microsoft.com/office/drawing/2014/main" id="{FE7F6C3F-CBE3-4D0E-9D24-857009E29F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21009101">
            <a:off x="3876909" y="3902329"/>
            <a:ext cx="1403815" cy="2073609"/>
          </a:xfrm>
          <a:prstGeom prst="rect">
            <a:avLst/>
          </a:prstGeom>
        </p:spPr>
      </p:pic>
      <p:pic>
        <p:nvPicPr>
          <p:cNvPr id="17" name="Picture 16" descr="A picture containing computer, laptop&#10;&#10;Description automatically generated">
            <a:extLst>
              <a:ext uri="{FF2B5EF4-FFF2-40B4-BE49-F238E27FC236}">
                <a16:creationId xmlns:a16="http://schemas.microsoft.com/office/drawing/2014/main" id="{FAF12AA9-04B9-419D-9DE7-37A69CA125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4173" y="3863320"/>
            <a:ext cx="2675654" cy="2445405"/>
          </a:xfrm>
          <a:prstGeom prst="rect">
            <a:avLst/>
          </a:prstGeom>
        </p:spPr>
      </p:pic>
      <p:sp>
        <p:nvSpPr>
          <p:cNvPr id="18" name="Rectangle 17">
            <a:extLst>
              <a:ext uri="{FF2B5EF4-FFF2-40B4-BE49-F238E27FC236}">
                <a16:creationId xmlns:a16="http://schemas.microsoft.com/office/drawing/2014/main" id="{7E75CFB5-4595-44D5-BA3E-B98AE4CEAF90}"/>
              </a:ext>
            </a:extLst>
          </p:cNvPr>
          <p:cNvSpPr/>
          <p:nvPr/>
        </p:nvSpPr>
        <p:spPr>
          <a:xfrm>
            <a:off x="755650" y="4569490"/>
            <a:ext cx="7637465" cy="803726"/>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Did any of these surprise you? Do you think you fall into any of </a:t>
            </a:r>
            <a:br>
              <a:rPr lang="en-GB" b="1" dirty="0"/>
            </a:br>
            <a:r>
              <a:rPr lang="en-GB" b="1" dirty="0"/>
              <a:t>these groups?</a:t>
            </a:r>
          </a:p>
        </p:txBody>
      </p:sp>
    </p:spTree>
    <p:extLst>
      <p:ext uri="{BB962C8B-B14F-4D97-AF65-F5344CB8AC3E}">
        <p14:creationId xmlns:p14="http://schemas.microsoft.com/office/powerpoint/2010/main" val="205725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par>
                                <p:cTn id="13" presetID="47"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par>
                                <p:cTn id="23" presetID="10" presetClass="exit" presetSubtype="0" fill="hold"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par>
                          <p:cTn id="26" fill="hold">
                            <p:stCondLst>
                              <p:cond delay="500"/>
                            </p:stCondLst>
                            <p:childTnLst>
                              <p:par>
                                <p:cTn id="27" presetID="47"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left)">
                                      <p:cBhvr>
                                        <p:cTn id="36" dur="500"/>
                                        <p:tgtEl>
                                          <p:spTgt spid="5">
                                            <p:txEl>
                                              <p:pRg st="2" end="2"/>
                                            </p:txEl>
                                          </p:spTgt>
                                        </p:tgtEl>
                                      </p:cBhvr>
                                    </p:animEffect>
                                  </p:childTnLst>
                                </p:cTn>
                              </p:par>
                              <p:par>
                                <p:cTn id="37" presetID="10" presetClass="exit" presetSubtype="0" fill="hold"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47"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wipe(left)">
                                      <p:cBhvr>
                                        <p:cTn id="50" dur="500"/>
                                        <p:tgtEl>
                                          <p:spTgt spid="5">
                                            <p:txEl>
                                              <p:pRg st="3" end="3"/>
                                            </p:txEl>
                                          </p:spTgt>
                                        </p:tgtEl>
                                      </p:cBhvr>
                                    </p:animEffect>
                                  </p:childTnLst>
                                </p:cTn>
                              </p:par>
                              <p:par>
                                <p:cTn id="51" presetID="10" presetClass="exit" presetSubtype="0" fill="hold" nodeType="withEffect">
                                  <p:stCondLst>
                                    <p:cond delay="0"/>
                                  </p:stCondLst>
                                  <p:childTnLst>
                                    <p:animEffect transition="out" filter="fade">
                                      <p:cBhvr>
                                        <p:cTn id="52" dur="500"/>
                                        <p:tgtEl>
                                          <p:spTgt spid="14"/>
                                        </p:tgtEl>
                                      </p:cBhvr>
                                    </p:animEffect>
                                    <p:set>
                                      <p:cBhvr>
                                        <p:cTn id="53" dur="1" fill="hold">
                                          <p:stCondLst>
                                            <p:cond delay="499"/>
                                          </p:stCondLst>
                                        </p:cTn>
                                        <p:tgtEl>
                                          <p:spTgt spid="14"/>
                                        </p:tgtEl>
                                        <p:attrNameLst>
                                          <p:attrName>style.visibility</p:attrName>
                                        </p:attrNameLst>
                                      </p:cBhvr>
                                      <p:to>
                                        <p:strVal val="hidden"/>
                                      </p:to>
                                    </p:set>
                                  </p:childTnLst>
                                </p:cTn>
                              </p:par>
                            </p:childTnLst>
                          </p:cTn>
                        </p:par>
                        <p:par>
                          <p:cTn id="54" fill="hold">
                            <p:stCondLst>
                              <p:cond delay="500"/>
                            </p:stCondLst>
                            <p:childTnLst>
                              <p:par>
                                <p:cTn id="55" presetID="47"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We Use Social Media</a:t>
            </a:r>
          </a:p>
        </p:txBody>
      </p:sp>
      <p:sp>
        <p:nvSpPr>
          <p:cNvPr id="8" name="Rectangle 7">
            <a:extLst>
              <a:ext uri="{FF2B5EF4-FFF2-40B4-BE49-F238E27FC236}">
                <a16:creationId xmlns:a16="http://schemas.microsoft.com/office/drawing/2014/main" id="{2EB792F3-C2EC-4D99-865B-04937C00A789}"/>
              </a:ext>
            </a:extLst>
          </p:cNvPr>
          <p:cNvSpPr/>
          <p:nvPr/>
        </p:nvSpPr>
        <p:spPr>
          <a:xfrm>
            <a:off x="4033834" y="2996952"/>
            <a:ext cx="3922542" cy="1656184"/>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See if you can answer the questions on the </a:t>
            </a:r>
            <a:r>
              <a:rPr lang="en-GB" b="1" dirty="0"/>
              <a:t>Social Media Survey</a:t>
            </a:r>
            <a:r>
              <a:rPr lang="en-GB" dirty="0"/>
              <a:t>.</a:t>
            </a:r>
          </a:p>
        </p:txBody>
      </p:sp>
      <p:sp>
        <p:nvSpPr>
          <p:cNvPr id="4" name="TextBox 3">
            <a:extLst>
              <a:ext uri="{FF2B5EF4-FFF2-40B4-BE49-F238E27FC236}">
                <a16:creationId xmlns:a16="http://schemas.microsoft.com/office/drawing/2014/main" id="{34A95A85-AA18-4745-AC5D-06B2CC866B7E}"/>
              </a:ext>
            </a:extLst>
          </p:cNvPr>
          <p:cNvSpPr txBox="1"/>
          <p:nvPr/>
        </p:nvSpPr>
        <p:spPr>
          <a:xfrm>
            <a:off x="755650" y="1412776"/>
            <a:ext cx="7632700" cy="369332"/>
          </a:xfrm>
          <a:prstGeom prst="rect">
            <a:avLst/>
          </a:prstGeom>
          <a:noFill/>
        </p:spPr>
        <p:txBody>
          <a:bodyPr wrap="square" rtlCol="0">
            <a:spAutoFit/>
          </a:bodyPr>
          <a:lstStyle/>
          <a:p>
            <a:pPr algn="ctr"/>
            <a:r>
              <a:rPr lang="en-GB" dirty="0"/>
              <a:t>Let’s see how we fit in with this data.</a:t>
            </a:r>
          </a:p>
        </p:txBody>
      </p:sp>
      <p:pic>
        <p:nvPicPr>
          <p:cNvPr id="7" name="Picture 6" descr="A close up of text on a white background&#10;&#10;Description automatically generated">
            <a:extLst>
              <a:ext uri="{FF2B5EF4-FFF2-40B4-BE49-F238E27FC236}">
                <a16:creationId xmlns:a16="http://schemas.microsoft.com/office/drawing/2014/main" id="{501E9718-D15A-4EE6-80A2-DB39EEE385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87624" y="2058740"/>
            <a:ext cx="2846210" cy="4024288"/>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8543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We Use Social Media</a:t>
            </a:r>
          </a:p>
        </p:txBody>
      </p:sp>
      <p:sp>
        <p:nvSpPr>
          <p:cNvPr id="4" name="TextBox 3">
            <a:extLst>
              <a:ext uri="{FF2B5EF4-FFF2-40B4-BE49-F238E27FC236}">
                <a16:creationId xmlns:a16="http://schemas.microsoft.com/office/drawing/2014/main" id="{34A95A85-AA18-4745-AC5D-06B2CC866B7E}"/>
              </a:ext>
            </a:extLst>
          </p:cNvPr>
          <p:cNvSpPr txBox="1"/>
          <p:nvPr/>
        </p:nvSpPr>
        <p:spPr>
          <a:xfrm>
            <a:off x="755650" y="1412776"/>
            <a:ext cx="7632700" cy="1754326"/>
          </a:xfrm>
          <a:prstGeom prst="rect">
            <a:avLst/>
          </a:prstGeom>
          <a:noFill/>
        </p:spPr>
        <p:txBody>
          <a:bodyPr wrap="square" rtlCol="0">
            <a:spAutoFit/>
          </a:bodyPr>
          <a:lstStyle/>
          <a:p>
            <a:r>
              <a:rPr lang="en-GB" dirty="0"/>
              <a:t>We are all different and like doing different things. </a:t>
            </a:r>
          </a:p>
          <a:p>
            <a:endParaRPr lang="en-GB" dirty="0"/>
          </a:p>
          <a:p>
            <a:pPr marL="285750" indent="-285750" fontAlgn="base">
              <a:buFont typeface="Arial" panose="020B0604020202020204" pitchFamily="34" charset="0"/>
              <a:buChar char="•"/>
            </a:pPr>
            <a:r>
              <a:rPr lang="en-GB" dirty="0"/>
              <a:t>Other families might have different rules about using the Internet.</a:t>
            </a:r>
          </a:p>
          <a:p>
            <a:pPr marL="285750" indent="-285750" fontAlgn="base">
              <a:buFont typeface="Arial" panose="020B0604020202020204" pitchFamily="34" charset="0"/>
              <a:buChar char="•"/>
            </a:pPr>
            <a:r>
              <a:rPr lang="en-GB" dirty="0"/>
              <a:t>Other people might have different devices at home.</a:t>
            </a:r>
          </a:p>
          <a:p>
            <a:pPr marL="285750" indent="-285750" fontAlgn="base">
              <a:buFont typeface="Arial" panose="020B0604020202020204" pitchFamily="34" charset="0"/>
              <a:buChar char="•"/>
            </a:pPr>
            <a:r>
              <a:rPr lang="en-GB" dirty="0"/>
              <a:t>Some people may not have a television, computer, tablet or phone.</a:t>
            </a:r>
          </a:p>
          <a:p>
            <a:pPr marL="285750" indent="-285750" fontAlgn="base">
              <a:buFont typeface="Arial" panose="020B0604020202020204" pitchFamily="34" charset="0"/>
              <a:buChar char="•"/>
            </a:pPr>
            <a:r>
              <a:rPr lang="en-GB" dirty="0"/>
              <a:t>Some people might use social media a lot, while others never use it.</a:t>
            </a:r>
          </a:p>
        </p:txBody>
      </p:sp>
      <p:pic>
        <p:nvPicPr>
          <p:cNvPr id="5" name="Picture 4" descr="A picture containing computer&#10;&#10;Description automatically generated">
            <a:extLst>
              <a:ext uri="{FF2B5EF4-FFF2-40B4-BE49-F238E27FC236}">
                <a16:creationId xmlns:a16="http://schemas.microsoft.com/office/drawing/2014/main" id="{0D207776-FB99-4915-B794-B55FD84CFF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3485" b="-3"/>
          <a:stretch/>
        </p:blipFill>
        <p:spPr>
          <a:xfrm>
            <a:off x="3275856" y="3440321"/>
            <a:ext cx="2592288" cy="2640713"/>
          </a:xfrm>
          <a:prstGeom prst="ellipse">
            <a:avLst/>
          </a:prstGeom>
          <a:solidFill>
            <a:srgbClr val="EEF1F8"/>
          </a:solidFill>
          <a:ln w="76200">
            <a:solidFill>
              <a:srgbClr val="009386"/>
            </a:solidFill>
          </a:ln>
        </p:spPr>
      </p:pic>
      <p:pic>
        <p:nvPicPr>
          <p:cNvPr id="10" name="Picture 9">
            <a:extLst>
              <a:ext uri="{FF2B5EF4-FFF2-40B4-BE49-F238E27FC236}">
                <a16:creationId xmlns:a16="http://schemas.microsoft.com/office/drawing/2014/main" id="{BBE141BD-9E2A-4B17-98DA-A524059993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999"/>
          <a:stretch/>
        </p:blipFill>
        <p:spPr>
          <a:xfrm>
            <a:off x="3239852" y="3428529"/>
            <a:ext cx="2664296" cy="2664296"/>
          </a:xfrm>
          <a:prstGeom prst="ellipse">
            <a:avLst/>
          </a:prstGeom>
          <a:solidFill>
            <a:srgbClr val="EEF1F8"/>
          </a:solidFill>
          <a:ln w="76200">
            <a:solidFill>
              <a:srgbClr val="009386"/>
            </a:solidFill>
          </a:ln>
        </p:spPr>
      </p:pic>
      <p:pic>
        <p:nvPicPr>
          <p:cNvPr id="11" name="Picture 10" descr="A picture containing sitting, white, photo, sign&#10;&#10;Description automatically generated">
            <a:extLst>
              <a:ext uri="{FF2B5EF4-FFF2-40B4-BE49-F238E27FC236}">
                <a16:creationId xmlns:a16="http://schemas.microsoft.com/office/drawing/2014/main" id="{2AFB9083-E700-4823-B68D-C1C79AB37E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41576">
            <a:off x="6491206" y="3694249"/>
            <a:ext cx="1364259" cy="2132856"/>
          </a:xfrm>
          <a:prstGeom prst="rect">
            <a:avLst/>
          </a:prstGeom>
        </p:spPr>
      </p:pic>
      <p:pic>
        <p:nvPicPr>
          <p:cNvPr id="15" name="Picture 14" descr="An open computer sitting on top of a table&#10;&#10;Description automatically generated">
            <a:extLst>
              <a:ext uri="{FF2B5EF4-FFF2-40B4-BE49-F238E27FC236}">
                <a16:creationId xmlns:a16="http://schemas.microsoft.com/office/drawing/2014/main" id="{F9681D07-B913-4711-BA51-9A30626C11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2777" y="3642794"/>
            <a:ext cx="3594209" cy="2494845"/>
          </a:xfrm>
          <a:prstGeom prst="rect">
            <a:avLst/>
          </a:prstGeom>
        </p:spPr>
      </p:pic>
      <p:pic>
        <p:nvPicPr>
          <p:cNvPr id="17" name="Picture 16">
            <a:extLst>
              <a:ext uri="{FF2B5EF4-FFF2-40B4-BE49-F238E27FC236}">
                <a16:creationId xmlns:a16="http://schemas.microsoft.com/office/drawing/2014/main" id="{BDFFA2E8-9F5F-4068-B7FA-C91548D9C9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679"/>
          <a:stretch/>
        </p:blipFill>
        <p:spPr>
          <a:xfrm>
            <a:off x="1529663" y="3365802"/>
            <a:ext cx="2772307" cy="2747768"/>
          </a:xfrm>
          <a:prstGeom prst="ellipse">
            <a:avLst/>
          </a:prstGeom>
          <a:solidFill>
            <a:srgbClr val="EEF1F8"/>
          </a:solidFill>
          <a:ln w="76200">
            <a:solidFill>
              <a:srgbClr val="009386"/>
            </a:solidFill>
          </a:ln>
        </p:spPr>
      </p:pic>
      <p:pic>
        <p:nvPicPr>
          <p:cNvPr id="18" name="Picture 17">
            <a:extLst>
              <a:ext uri="{FF2B5EF4-FFF2-40B4-BE49-F238E27FC236}">
                <a16:creationId xmlns:a16="http://schemas.microsoft.com/office/drawing/2014/main" id="{622D64C3-506D-443A-B62D-D80FD4FEF8F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5688" t="-10345" r="-14400"/>
          <a:stretch/>
        </p:blipFill>
        <p:spPr>
          <a:xfrm>
            <a:off x="4831505" y="3356992"/>
            <a:ext cx="2911339" cy="2765389"/>
          </a:xfrm>
          <a:prstGeom prst="ellipse">
            <a:avLst/>
          </a:prstGeom>
          <a:solidFill>
            <a:srgbClr val="EEF1F8"/>
          </a:solidFill>
          <a:ln w="76200">
            <a:solidFill>
              <a:srgbClr val="009386"/>
            </a:solidFill>
          </a:ln>
        </p:spPr>
      </p:pic>
    </p:spTree>
    <p:extLst>
      <p:ext uri="{BB962C8B-B14F-4D97-AF65-F5344CB8AC3E}">
        <p14:creationId xmlns:p14="http://schemas.microsoft.com/office/powerpoint/2010/main" val="40137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childTnLst>
                                </p:cTn>
                              </p:par>
                              <p:par>
                                <p:cTn id="46" presetID="10" presetClass="exit" presetSubtype="0" fill="hold" nodeType="with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fade">
                                      <p:cBhvr>
                                        <p:cTn id="60" dur="500"/>
                                        <p:tgtEl>
                                          <p:spTgt spid="4">
                                            <p:txEl>
                                              <p:pRg st="5" end="5"/>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Twinkl" pitchFamily="2" charset="0"/>
              </a:rPr>
              <a:t>Social Media and Digital Wellbeing</a:t>
            </a:r>
          </a:p>
        </p:txBody>
      </p:sp>
      <p:sp>
        <p:nvSpPr>
          <p:cNvPr id="4" name="TextBox 3">
            <a:extLst>
              <a:ext uri="{FF2B5EF4-FFF2-40B4-BE49-F238E27FC236}">
                <a16:creationId xmlns:a16="http://schemas.microsoft.com/office/drawing/2014/main" id="{34A95A85-AA18-4745-AC5D-06B2CC866B7E}"/>
              </a:ext>
            </a:extLst>
          </p:cNvPr>
          <p:cNvSpPr txBox="1"/>
          <p:nvPr/>
        </p:nvSpPr>
        <p:spPr>
          <a:xfrm>
            <a:off x="755650" y="1342509"/>
            <a:ext cx="7632700" cy="646331"/>
          </a:xfrm>
          <a:prstGeom prst="rect">
            <a:avLst/>
          </a:prstGeom>
          <a:noFill/>
        </p:spPr>
        <p:txBody>
          <a:bodyPr wrap="square" rtlCol="0">
            <a:spAutoFit/>
          </a:bodyPr>
          <a:lstStyle/>
          <a:p>
            <a:pPr algn="ctr"/>
            <a:r>
              <a:rPr lang="en-GB" dirty="0"/>
              <a:t>Just like in real life, we need to think about our </a:t>
            </a:r>
            <a:r>
              <a:rPr lang="en-GB" b="1" dirty="0"/>
              <a:t>physical and mental wellbeing</a:t>
            </a:r>
            <a:r>
              <a:rPr lang="en-GB" dirty="0"/>
              <a:t> when we are online.</a:t>
            </a:r>
          </a:p>
        </p:txBody>
      </p:sp>
      <p:pic>
        <p:nvPicPr>
          <p:cNvPr id="5" name="Picture 4" descr="A screen shot of a computer&#10;&#10;Description automatically generated">
            <a:extLst>
              <a:ext uri="{FF2B5EF4-FFF2-40B4-BE49-F238E27FC236}">
                <a16:creationId xmlns:a16="http://schemas.microsoft.com/office/drawing/2014/main" id="{1D15AB27-3A35-4940-90DE-98D3A6B5DA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0" y="2060848"/>
            <a:ext cx="7632700" cy="5256584"/>
          </a:xfrm>
          <a:prstGeom prst="rect">
            <a:avLst/>
          </a:prstGeom>
        </p:spPr>
      </p:pic>
      <p:sp>
        <p:nvSpPr>
          <p:cNvPr id="10" name="TextBox 9">
            <a:extLst>
              <a:ext uri="{FF2B5EF4-FFF2-40B4-BE49-F238E27FC236}">
                <a16:creationId xmlns:a16="http://schemas.microsoft.com/office/drawing/2014/main" id="{492678A4-A97E-43E4-A7DE-1BE308AC409C}"/>
              </a:ext>
            </a:extLst>
          </p:cNvPr>
          <p:cNvSpPr txBox="1"/>
          <p:nvPr/>
        </p:nvSpPr>
        <p:spPr>
          <a:xfrm>
            <a:off x="750885" y="1348860"/>
            <a:ext cx="7632700" cy="369332"/>
          </a:xfrm>
          <a:prstGeom prst="rect">
            <a:avLst/>
          </a:prstGeom>
          <a:noFill/>
        </p:spPr>
        <p:txBody>
          <a:bodyPr wrap="square" rtlCol="0">
            <a:spAutoFit/>
          </a:bodyPr>
          <a:lstStyle/>
          <a:p>
            <a:pPr algn="ctr"/>
            <a:r>
              <a:rPr lang="en-GB" dirty="0"/>
              <a:t>Social media can be great but there are some risks to be aware of.</a:t>
            </a:r>
          </a:p>
        </p:txBody>
      </p:sp>
      <p:sp>
        <p:nvSpPr>
          <p:cNvPr id="11" name="TextBox 10">
            <a:extLst>
              <a:ext uri="{FF2B5EF4-FFF2-40B4-BE49-F238E27FC236}">
                <a16:creationId xmlns:a16="http://schemas.microsoft.com/office/drawing/2014/main" id="{89B240E3-E9F5-486E-83FA-950508A94F3F}"/>
              </a:ext>
            </a:extLst>
          </p:cNvPr>
          <p:cNvSpPr txBox="1"/>
          <p:nvPr/>
        </p:nvSpPr>
        <p:spPr>
          <a:xfrm>
            <a:off x="1187624" y="2348880"/>
            <a:ext cx="7776864" cy="3650999"/>
          </a:xfrm>
          <a:prstGeom prst="rect">
            <a:avLst/>
          </a:prstGeom>
          <a:noFill/>
        </p:spPr>
        <p:txBody>
          <a:bodyPr wrap="square" rtlCol="0">
            <a:spAutoFit/>
          </a:bodyPr>
          <a:lstStyle/>
          <a:p>
            <a:pPr marL="285750" indent="-285750" fontAlgn="base">
              <a:lnSpc>
                <a:spcPts val="2800"/>
              </a:lnSpc>
              <a:buFont typeface="Arial" panose="020B0604020202020204" pitchFamily="34" charset="0"/>
              <a:buChar char="•"/>
            </a:pPr>
            <a:r>
              <a:rPr lang="en-GB" dirty="0"/>
              <a:t>Spending too much time using screens.</a:t>
            </a:r>
          </a:p>
          <a:p>
            <a:pPr marL="285750" indent="-285750" fontAlgn="base">
              <a:lnSpc>
                <a:spcPts val="2800"/>
              </a:lnSpc>
              <a:buFont typeface="Arial" panose="020B0604020202020204" pitchFamily="34" charset="0"/>
              <a:buChar char="•"/>
            </a:pPr>
            <a:r>
              <a:rPr lang="en-GB" dirty="0"/>
              <a:t>Copying things we see online.</a:t>
            </a:r>
          </a:p>
          <a:p>
            <a:pPr marL="285750" indent="-285750" fontAlgn="base">
              <a:lnSpc>
                <a:spcPts val="2800"/>
              </a:lnSpc>
              <a:buFont typeface="Arial" panose="020B0604020202020204" pitchFamily="34" charset="0"/>
              <a:buChar char="•"/>
            </a:pPr>
            <a:r>
              <a:rPr lang="en-GB" dirty="0"/>
              <a:t>Chatting to strangers.</a:t>
            </a:r>
          </a:p>
          <a:p>
            <a:pPr marL="285750" indent="-285750" fontAlgn="base">
              <a:lnSpc>
                <a:spcPts val="2800"/>
              </a:lnSpc>
              <a:buFont typeface="Arial" panose="020B0604020202020204" pitchFamily="34" charset="0"/>
              <a:buChar char="•"/>
            </a:pPr>
            <a:r>
              <a:rPr lang="en-GB" dirty="0"/>
              <a:t>Giving away personal information.</a:t>
            </a:r>
          </a:p>
          <a:p>
            <a:pPr marL="285750" indent="-285750" fontAlgn="base">
              <a:lnSpc>
                <a:spcPts val="2800"/>
              </a:lnSpc>
              <a:buFont typeface="Arial" panose="020B0604020202020204" pitchFamily="34" charset="0"/>
              <a:buChar char="•"/>
            </a:pPr>
            <a:r>
              <a:rPr lang="en-GB" dirty="0"/>
              <a:t>Seeing things that upset us.</a:t>
            </a:r>
          </a:p>
          <a:p>
            <a:pPr marL="285750" indent="-285750" fontAlgn="base">
              <a:lnSpc>
                <a:spcPts val="2800"/>
              </a:lnSpc>
              <a:buFont typeface="Arial" panose="020B0604020202020204" pitchFamily="34" charset="0"/>
              <a:buChar char="•"/>
            </a:pPr>
            <a:r>
              <a:rPr lang="en-GB" dirty="0"/>
              <a:t>Online bullying.</a:t>
            </a:r>
          </a:p>
          <a:p>
            <a:pPr marL="285750" indent="-285750" fontAlgn="base">
              <a:lnSpc>
                <a:spcPts val="2800"/>
              </a:lnSpc>
              <a:buFont typeface="Arial" panose="020B0604020202020204" pitchFamily="34" charset="0"/>
              <a:buChar char="•"/>
            </a:pPr>
            <a:r>
              <a:rPr lang="en-GB" dirty="0"/>
              <a:t>Worrying too much about what others think about us.</a:t>
            </a:r>
          </a:p>
          <a:p>
            <a:pPr marL="285750" indent="-285750" fontAlgn="base">
              <a:lnSpc>
                <a:spcPts val="2800"/>
              </a:lnSpc>
              <a:buFont typeface="Arial" panose="020B0604020202020204" pitchFamily="34" charset="0"/>
              <a:buChar char="•"/>
            </a:pPr>
            <a:r>
              <a:rPr lang="en-GB" dirty="0"/>
              <a:t>Sharing photos or videos of ourselves or others.</a:t>
            </a:r>
          </a:p>
          <a:p>
            <a:pPr marL="285750" indent="-285750" fontAlgn="base">
              <a:lnSpc>
                <a:spcPts val="2800"/>
              </a:lnSpc>
              <a:buFont typeface="Arial" panose="020B0604020202020204" pitchFamily="34" charset="0"/>
              <a:buChar char="•"/>
            </a:pPr>
            <a:r>
              <a:rPr lang="en-GB" dirty="0"/>
              <a:t>Feeling like we might be missing out on group chats or </a:t>
            </a:r>
            <a:br>
              <a:rPr lang="en-GB" dirty="0"/>
            </a:br>
            <a:r>
              <a:rPr lang="en-GB" dirty="0"/>
              <a:t>other activities.</a:t>
            </a:r>
          </a:p>
        </p:txBody>
      </p:sp>
    </p:spTree>
    <p:extLst>
      <p:ext uri="{BB962C8B-B14F-4D97-AF65-F5344CB8AC3E}">
        <p14:creationId xmlns:p14="http://schemas.microsoft.com/office/powerpoint/2010/main" val="187850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iterate type="lt">
                                    <p:tmPct val="0"/>
                                  </p:iterate>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iterate type="lt">
                                    <p:tmPct val="0"/>
                                  </p:iterate>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iterate type="lt">
                                    <p:tmPct val="0"/>
                                  </p:iterate>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iterate type="lt">
                                    <p:tmPct val="0"/>
                                  </p:iterate>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0"/>
                                  </p:iterate>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fade">
                                      <p:cBhvr>
                                        <p:cTn id="46" dur="5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iterate type="lt">
                                    <p:tmPct val="0"/>
                                  </p:iterate>
                                  <p:childTnLst>
                                    <p:set>
                                      <p:cBhvr>
                                        <p:cTn id="50" dur="1" fill="hold">
                                          <p:stCondLst>
                                            <p:cond delay="0"/>
                                          </p:stCondLst>
                                        </p:cTn>
                                        <p:tgtEl>
                                          <p:spTgt spid="11">
                                            <p:txEl>
                                              <p:pRg st="5" end="5"/>
                                            </p:txEl>
                                          </p:spTgt>
                                        </p:tgtEl>
                                        <p:attrNameLst>
                                          <p:attrName>style.visibility</p:attrName>
                                        </p:attrNameLst>
                                      </p:cBhvr>
                                      <p:to>
                                        <p:strVal val="visible"/>
                                      </p:to>
                                    </p:set>
                                    <p:animEffect transition="in" filter="fade">
                                      <p:cBhvr>
                                        <p:cTn id="51" dur="500"/>
                                        <p:tgtEl>
                                          <p:spTgt spid="1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iterate type="lt">
                                    <p:tmPct val="0"/>
                                  </p:iterate>
                                  <p:childTnLst>
                                    <p:set>
                                      <p:cBhvr>
                                        <p:cTn id="55" dur="1" fill="hold">
                                          <p:stCondLst>
                                            <p:cond delay="0"/>
                                          </p:stCondLst>
                                        </p:cTn>
                                        <p:tgtEl>
                                          <p:spTgt spid="11">
                                            <p:txEl>
                                              <p:pRg st="6" end="6"/>
                                            </p:txEl>
                                          </p:spTgt>
                                        </p:tgtEl>
                                        <p:attrNameLst>
                                          <p:attrName>style.visibility</p:attrName>
                                        </p:attrNameLst>
                                      </p:cBhvr>
                                      <p:to>
                                        <p:strVal val="visible"/>
                                      </p:to>
                                    </p:set>
                                    <p:animEffect transition="in" filter="fade">
                                      <p:cBhvr>
                                        <p:cTn id="56" dur="500"/>
                                        <p:tgtEl>
                                          <p:spTgt spid="11">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iterate type="lt">
                                    <p:tmPct val="0"/>
                                  </p:iterate>
                                  <p:childTnLst>
                                    <p:set>
                                      <p:cBhvr>
                                        <p:cTn id="60" dur="1" fill="hold">
                                          <p:stCondLst>
                                            <p:cond delay="0"/>
                                          </p:stCondLst>
                                        </p:cTn>
                                        <p:tgtEl>
                                          <p:spTgt spid="11">
                                            <p:txEl>
                                              <p:pRg st="7" end="7"/>
                                            </p:txEl>
                                          </p:spTgt>
                                        </p:tgtEl>
                                        <p:attrNameLst>
                                          <p:attrName>style.visibility</p:attrName>
                                        </p:attrNameLst>
                                      </p:cBhvr>
                                      <p:to>
                                        <p:strVal val="visible"/>
                                      </p:to>
                                    </p:set>
                                    <p:animEffect transition="in" filter="fade">
                                      <p:cBhvr>
                                        <p:cTn id="61" dur="500"/>
                                        <p:tgtEl>
                                          <p:spTgt spid="11">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iterate type="lt">
                                    <p:tmPct val="0"/>
                                  </p:iterate>
                                  <p:childTnLst>
                                    <p:set>
                                      <p:cBhvr>
                                        <p:cTn id="65" dur="1" fill="hold">
                                          <p:stCondLst>
                                            <p:cond delay="0"/>
                                          </p:stCondLst>
                                        </p:cTn>
                                        <p:tgtEl>
                                          <p:spTgt spid="11">
                                            <p:txEl>
                                              <p:pRg st="8" end="8"/>
                                            </p:txEl>
                                          </p:spTgt>
                                        </p:tgtEl>
                                        <p:attrNameLst>
                                          <p:attrName>style.visibility</p:attrName>
                                        </p:attrNameLst>
                                      </p:cBhvr>
                                      <p:to>
                                        <p:strVal val="visible"/>
                                      </p:to>
                                    </p:set>
                                    <p:animEffect transition="in" filter="fade">
                                      <p:cBhvr>
                                        <p:cTn id="66"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latin typeface="Twinkl" pitchFamily="2" charset="0"/>
              </a:rPr>
              <a:t>Social Media and Digital Wellbeing</a:t>
            </a:r>
          </a:p>
        </p:txBody>
      </p:sp>
      <p:sp>
        <p:nvSpPr>
          <p:cNvPr id="4" name="TextBox 3">
            <a:extLst>
              <a:ext uri="{FF2B5EF4-FFF2-40B4-BE49-F238E27FC236}">
                <a16:creationId xmlns:a16="http://schemas.microsoft.com/office/drawing/2014/main" id="{34A95A85-AA18-4745-AC5D-06B2CC866B7E}"/>
              </a:ext>
            </a:extLst>
          </p:cNvPr>
          <p:cNvSpPr txBox="1"/>
          <p:nvPr/>
        </p:nvSpPr>
        <p:spPr>
          <a:xfrm>
            <a:off x="755650" y="1342509"/>
            <a:ext cx="7632700" cy="646331"/>
          </a:xfrm>
          <a:prstGeom prst="rect">
            <a:avLst/>
          </a:prstGeom>
          <a:noFill/>
        </p:spPr>
        <p:txBody>
          <a:bodyPr wrap="square" rtlCol="0">
            <a:spAutoFit/>
          </a:bodyPr>
          <a:lstStyle/>
          <a:p>
            <a:pPr algn="ctr"/>
            <a:r>
              <a:rPr lang="en-GB" dirty="0"/>
              <a:t>Whenever, or however, we use social media, we all need to make sure we are safe and happy online. </a:t>
            </a:r>
          </a:p>
        </p:txBody>
      </p:sp>
      <p:sp>
        <p:nvSpPr>
          <p:cNvPr id="13" name="Rectangle 12">
            <a:extLst>
              <a:ext uri="{FF2B5EF4-FFF2-40B4-BE49-F238E27FC236}">
                <a16:creationId xmlns:a16="http://schemas.microsoft.com/office/drawing/2014/main" id="{D9B23F77-7537-43E6-AFDC-80A621A481FC}"/>
              </a:ext>
            </a:extLst>
          </p:cNvPr>
          <p:cNvSpPr/>
          <p:nvPr/>
        </p:nvSpPr>
        <p:spPr>
          <a:xfrm>
            <a:off x="2742191" y="4312863"/>
            <a:ext cx="5646158" cy="1564409"/>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GB" dirty="0"/>
              <a:t>There are also things we can all do to protect our mental wellbeing, such as making sure we still spend time connecting with others in the real world and telling a trusted adult if we see something online that upsets us.</a:t>
            </a:r>
          </a:p>
        </p:txBody>
      </p:sp>
      <p:pic>
        <p:nvPicPr>
          <p:cNvPr id="6" name="Picture 5" descr="A picture containing person, sitting, table, girl&#10;&#10;Description automatically generated">
            <a:extLst>
              <a:ext uri="{FF2B5EF4-FFF2-40B4-BE49-F238E27FC236}">
                <a16:creationId xmlns:a16="http://schemas.microsoft.com/office/drawing/2014/main" id="{3A5CDA99-3A6F-499C-815F-60A57E0A78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9330" y="3776974"/>
            <a:ext cx="1922861" cy="2258799"/>
          </a:xfrm>
          <a:prstGeom prst="rect">
            <a:avLst/>
          </a:prstGeom>
          <a:solidFill>
            <a:srgbClr val="90C8E5"/>
          </a:solidFill>
          <a:ln w="57150">
            <a:solidFill>
              <a:srgbClr val="00649C"/>
            </a:solidFill>
          </a:ln>
        </p:spPr>
      </p:pic>
      <p:sp>
        <p:nvSpPr>
          <p:cNvPr id="12" name="Rectangle 11">
            <a:extLst>
              <a:ext uri="{FF2B5EF4-FFF2-40B4-BE49-F238E27FC236}">
                <a16:creationId xmlns:a16="http://schemas.microsoft.com/office/drawing/2014/main" id="{52983BA8-3D03-484F-A1D0-7DF611AFEA9A}"/>
              </a:ext>
            </a:extLst>
          </p:cNvPr>
          <p:cNvSpPr/>
          <p:nvPr/>
        </p:nvSpPr>
        <p:spPr>
          <a:xfrm>
            <a:off x="755650" y="2060848"/>
            <a:ext cx="5779314" cy="1092185"/>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Ins="144000" rtlCol="0" anchor="ctr"/>
          <a:lstStyle/>
          <a:p>
            <a:pPr algn="ctr"/>
            <a:r>
              <a:rPr lang="en-GB" dirty="0"/>
              <a:t>There are things we can all do to protect our physical wellbeing, such as limiting screen time and not using devices just before bedtime.</a:t>
            </a:r>
          </a:p>
        </p:txBody>
      </p:sp>
      <p:pic>
        <p:nvPicPr>
          <p:cNvPr id="8" name="Picture 7" descr="A picture containing shirt&#10;&#10;Description automatically generated">
            <a:extLst>
              <a:ext uri="{FF2B5EF4-FFF2-40B4-BE49-F238E27FC236}">
                <a16:creationId xmlns:a16="http://schemas.microsoft.com/office/drawing/2014/main" id="{AF4C06D6-4C11-421E-9A48-1D7DAB2EF2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593" b="-1"/>
          <a:stretch/>
        </p:blipFill>
        <p:spPr>
          <a:xfrm>
            <a:off x="6534964" y="1916832"/>
            <a:ext cx="1789706" cy="1943501"/>
          </a:xfrm>
          <a:prstGeom prst="rect">
            <a:avLst/>
          </a:prstGeom>
          <a:solidFill>
            <a:srgbClr val="90C8E5"/>
          </a:solidFill>
          <a:ln w="57150">
            <a:solidFill>
              <a:srgbClr val="00649C"/>
            </a:solidFill>
          </a:ln>
        </p:spPr>
      </p:pic>
      <p:sp>
        <p:nvSpPr>
          <p:cNvPr id="14" name="Arrow: Right 13">
            <a:extLst>
              <a:ext uri="{FF2B5EF4-FFF2-40B4-BE49-F238E27FC236}">
                <a16:creationId xmlns:a16="http://schemas.microsoft.com/office/drawing/2014/main" id="{C367B660-D1EE-4740-B4B9-C90F3BD09FCE}"/>
              </a:ext>
            </a:extLst>
          </p:cNvPr>
          <p:cNvSpPr/>
          <p:nvPr/>
        </p:nvSpPr>
        <p:spPr>
          <a:xfrm>
            <a:off x="2010877" y="3068024"/>
            <a:ext cx="5308350" cy="1328198"/>
          </a:xfrm>
          <a:prstGeom prst="rightArrow">
            <a:avLst>
              <a:gd name="adj1" fmla="val 84614"/>
              <a:gd name="adj2" fmla="val 58685"/>
            </a:avLst>
          </a:prstGeom>
          <a:solidFill>
            <a:srgbClr val="E94E1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Let’s take a look at some great advice when it comes to staying safe and happy online using various types of social media.</a:t>
            </a:r>
          </a:p>
        </p:txBody>
      </p:sp>
    </p:spTree>
    <p:extLst>
      <p:ext uri="{BB962C8B-B14F-4D97-AF65-F5344CB8AC3E}">
        <p14:creationId xmlns:p14="http://schemas.microsoft.com/office/powerpoint/2010/main" val="313965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pic>
        <p:nvPicPr>
          <p:cNvPr id="15" name="Picture 14" descr="A screen shot of a computer&#10;&#10;Description automatically generated">
            <a:extLst>
              <a:ext uri="{FF2B5EF4-FFF2-40B4-BE49-F238E27FC236}">
                <a16:creationId xmlns:a16="http://schemas.microsoft.com/office/drawing/2014/main" id="{1A1D196B-5438-4952-877C-066C479D35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4748" y="2636912"/>
            <a:ext cx="5330042" cy="4341394"/>
          </a:xfrm>
          <a:prstGeom prst="rect">
            <a:avLst/>
          </a:prstGeom>
        </p:spPr>
      </p:pic>
      <p:pic>
        <p:nvPicPr>
          <p:cNvPr id="17" name="border" descr="A picture containing monitor, bird, food&#10;&#10;Description automatically generated">
            <a:extLst>
              <a:ext uri="{FF2B5EF4-FFF2-40B4-BE49-F238E27FC236}">
                <a16:creationId xmlns:a16="http://schemas.microsoft.com/office/drawing/2014/main" id="{4B146F6E-EDE2-43CC-ACED-EA81278AE0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4A95A85-AA18-4745-AC5D-06B2CC866B7E}"/>
              </a:ext>
            </a:extLst>
          </p:cNvPr>
          <p:cNvSpPr txBox="1"/>
          <p:nvPr/>
        </p:nvSpPr>
        <p:spPr>
          <a:xfrm>
            <a:off x="2339752" y="2060848"/>
            <a:ext cx="6048598" cy="369332"/>
          </a:xfrm>
          <a:prstGeom prst="rect">
            <a:avLst/>
          </a:prstGeom>
          <a:noFill/>
        </p:spPr>
        <p:txBody>
          <a:bodyPr wrap="square" rtlCol="0">
            <a:spAutoFit/>
          </a:bodyPr>
          <a:lstStyle/>
          <a:p>
            <a:pPr algn="ctr"/>
            <a:r>
              <a:rPr lang="en-GB" dirty="0"/>
              <a:t>Do you agree or disagree with the following statements? </a:t>
            </a:r>
          </a:p>
        </p:txBody>
      </p:sp>
      <p:pic>
        <p:nvPicPr>
          <p:cNvPr id="5" name="Picture 4" descr="A picture containing shirt&#10;&#10;Description automatically generated">
            <a:extLst>
              <a:ext uri="{FF2B5EF4-FFF2-40B4-BE49-F238E27FC236}">
                <a16:creationId xmlns:a16="http://schemas.microsoft.com/office/drawing/2014/main" id="{E1F14D04-59BA-45AA-8451-DBCD4F506E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568" y="2078886"/>
            <a:ext cx="2333330" cy="4812625"/>
          </a:xfrm>
          <a:prstGeom prst="rect">
            <a:avLst/>
          </a:prstGeom>
        </p:spPr>
      </p:pic>
      <p:sp>
        <p:nvSpPr>
          <p:cNvPr id="16" name="TextBox 15">
            <a:extLst>
              <a:ext uri="{FF2B5EF4-FFF2-40B4-BE49-F238E27FC236}">
                <a16:creationId xmlns:a16="http://schemas.microsoft.com/office/drawing/2014/main" id="{ADC9A4A6-56EF-4A89-A3F7-8A75D5E20608}"/>
              </a:ext>
            </a:extLst>
          </p:cNvPr>
          <p:cNvSpPr txBox="1"/>
          <p:nvPr/>
        </p:nvSpPr>
        <p:spPr>
          <a:xfrm>
            <a:off x="3809944" y="4077072"/>
            <a:ext cx="4019649" cy="646331"/>
          </a:xfrm>
          <a:prstGeom prst="rect">
            <a:avLst/>
          </a:prstGeom>
          <a:noFill/>
        </p:spPr>
        <p:txBody>
          <a:bodyPr wrap="square" rtlCol="0">
            <a:spAutoFit/>
          </a:bodyPr>
          <a:lstStyle/>
          <a:p>
            <a:pPr algn="ctr"/>
            <a:r>
              <a:rPr lang="en-GB" dirty="0"/>
              <a:t>Too much screen time can be bad for our physical health.</a:t>
            </a:r>
          </a:p>
        </p:txBody>
      </p:sp>
      <p:sp>
        <p:nvSpPr>
          <p:cNvPr id="18" name="TextBox 17">
            <a:extLst>
              <a:ext uri="{FF2B5EF4-FFF2-40B4-BE49-F238E27FC236}">
                <a16:creationId xmlns:a16="http://schemas.microsoft.com/office/drawing/2014/main" id="{EE20260A-9228-498C-A1E3-A5A23BEB54CF}"/>
              </a:ext>
            </a:extLst>
          </p:cNvPr>
          <p:cNvSpPr txBox="1"/>
          <p:nvPr/>
        </p:nvSpPr>
        <p:spPr>
          <a:xfrm>
            <a:off x="3792711" y="4077072"/>
            <a:ext cx="4019649" cy="646331"/>
          </a:xfrm>
          <a:prstGeom prst="rect">
            <a:avLst/>
          </a:prstGeom>
          <a:noFill/>
        </p:spPr>
        <p:txBody>
          <a:bodyPr wrap="square" rtlCol="0">
            <a:spAutoFit/>
          </a:bodyPr>
          <a:lstStyle/>
          <a:p>
            <a:pPr algn="ctr"/>
            <a:r>
              <a:rPr lang="en-GB" dirty="0"/>
              <a:t>We might get eye strain or headaches which affects our wellbeing.</a:t>
            </a:r>
          </a:p>
        </p:txBody>
      </p:sp>
      <p:sp>
        <p:nvSpPr>
          <p:cNvPr id="19" name="TextBox 18">
            <a:extLst>
              <a:ext uri="{FF2B5EF4-FFF2-40B4-BE49-F238E27FC236}">
                <a16:creationId xmlns:a16="http://schemas.microsoft.com/office/drawing/2014/main" id="{42A6CFC8-4C07-48EE-A174-0DE4BAA912BF}"/>
              </a:ext>
            </a:extLst>
          </p:cNvPr>
          <p:cNvSpPr txBox="1"/>
          <p:nvPr/>
        </p:nvSpPr>
        <p:spPr>
          <a:xfrm>
            <a:off x="3779912" y="3789040"/>
            <a:ext cx="4019649" cy="1200329"/>
          </a:xfrm>
          <a:prstGeom prst="rect">
            <a:avLst/>
          </a:prstGeom>
          <a:noFill/>
        </p:spPr>
        <p:txBody>
          <a:bodyPr wrap="square" rtlCol="0">
            <a:spAutoFit/>
          </a:bodyPr>
          <a:lstStyle/>
          <a:p>
            <a:pPr algn="ctr"/>
            <a:r>
              <a:rPr lang="en-GB" dirty="0"/>
              <a:t>Using a device at bedtime will make getting to sleep more difficult. Sleep is important for our general wellbeing.</a:t>
            </a:r>
          </a:p>
        </p:txBody>
      </p:sp>
      <p:sp>
        <p:nvSpPr>
          <p:cNvPr id="20" name="TextBox 19">
            <a:extLst>
              <a:ext uri="{FF2B5EF4-FFF2-40B4-BE49-F238E27FC236}">
                <a16:creationId xmlns:a16="http://schemas.microsoft.com/office/drawing/2014/main" id="{67F32619-9B07-4352-A721-014229D45E2D}"/>
              </a:ext>
            </a:extLst>
          </p:cNvPr>
          <p:cNvSpPr txBox="1"/>
          <p:nvPr/>
        </p:nvSpPr>
        <p:spPr>
          <a:xfrm>
            <a:off x="3809943" y="3341891"/>
            <a:ext cx="4019649" cy="2031325"/>
          </a:xfrm>
          <a:prstGeom prst="rect">
            <a:avLst/>
          </a:prstGeom>
          <a:noFill/>
        </p:spPr>
        <p:txBody>
          <a:bodyPr wrap="square" rtlCol="0">
            <a:spAutoFit/>
          </a:bodyPr>
          <a:lstStyle/>
          <a:p>
            <a:pPr algn="ctr"/>
            <a:r>
              <a:rPr lang="en-GB" dirty="0"/>
              <a:t>Sitting in front of a screen for a long time might mean we are missing out on other activities that are good for our wellbeing, such as spending time in the fresh air, playing with friends, spending time with our family and pets or getting creative.</a:t>
            </a:r>
          </a:p>
        </p:txBody>
      </p:sp>
    </p:spTree>
    <p:extLst>
      <p:ext uri="{BB962C8B-B14F-4D97-AF65-F5344CB8AC3E}">
        <p14:creationId xmlns:p14="http://schemas.microsoft.com/office/powerpoint/2010/main" val="27563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par>
                          <p:cTn id="19" fill="hold">
                            <p:stCondLst>
                              <p:cond delay="50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16"/>
                                        </p:tgtEl>
                                      </p:cBhvr>
                                    </p:animEffect>
                                    <p:anim calcmode="lin" valueType="num">
                                      <p:cBhvr>
                                        <p:cTn id="29" dur="1000"/>
                                        <p:tgtEl>
                                          <p:spTgt spid="16"/>
                                        </p:tgtEl>
                                        <p:attrNameLst>
                                          <p:attrName>ppt_x</p:attrName>
                                        </p:attrNameLst>
                                      </p:cBhvr>
                                      <p:tavLst>
                                        <p:tav tm="0">
                                          <p:val>
                                            <p:strVal val="ppt_x"/>
                                          </p:val>
                                        </p:tav>
                                        <p:tav tm="100000">
                                          <p:val>
                                            <p:strVal val="ppt_x"/>
                                          </p:val>
                                        </p:tav>
                                      </p:tavLst>
                                    </p:anim>
                                    <p:anim calcmode="lin" valueType="num">
                                      <p:cBhvr>
                                        <p:cTn id="30" dur="1000"/>
                                        <p:tgtEl>
                                          <p:spTgt spid="16"/>
                                        </p:tgtEl>
                                        <p:attrNameLst>
                                          <p:attrName>ppt_y</p:attrName>
                                        </p:attrNameLst>
                                      </p:cBhvr>
                                      <p:tavLst>
                                        <p:tav tm="0">
                                          <p:val>
                                            <p:strVal val="ppt_y"/>
                                          </p:val>
                                        </p:tav>
                                        <p:tav tm="100000">
                                          <p:val>
                                            <p:strVal val="ppt_y+.1"/>
                                          </p:val>
                                        </p:tav>
                                      </p:tavLst>
                                    </p:anim>
                                    <p:set>
                                      <p:cBhvr>
                                        <p:cTn id="31" dur="1" fill="hold">
                                          <p:stCondLst>
                                            <p:cond delay="999"/>
                                          </p:stCondLst>
                                        </p:cTn>
                                        <p:tgtEl>
                                          <p:spTgt spid="16"/>
                                        </p:tgtEl>
                                        <p:attrNameLst>
                                          <p:attrName>style.visibility</p:attrName>
                                        </p:attrNameLst>
                                      </p:cBhvr>
                                      <p:to>
                                        <p:strVal val="hidden"/>
                                      </p:to>
                                    </p:se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childTnLst>
                          </p:cTn>
                        </p:par>
                        <p:par>
                          <p:cTn id="45" fill="hold">
                            <p:stCondLst>
                              <p:cond delay="1000"/>
                            </p:stCondLst>
                            <p:childTnLst>
                              <p:par>
                                <p:cTn id="46" presetID="47"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19"/>
                                        </p:tgtEl>
                                      </p:cBhvr>
                                    </p:animEffect>
                                    <p:anim calcmode="lin" valueType="num">
                                      <p:cBhvr>
                                        <p:cTn id="55" dur="1000"/>
                                        <p:tgtEl>
                                          <p:spTgt spid="19"/>
                                        </p:tgtEl>
                                        <p:attrNameLst>
                                          <p:attrName>ppt_x</p:attrName>
                                        </p:attrNameLst>
                                      </p:cBhvr>
                                      <p:tavLst>
                                        <p:tav tm="0">
                                          <p:val>
                                            <p:strVal val="ppt_x"/>
                                          </p:val>
                                        </p:tav>
                                        <p:tav tm="100000">
                                          <p:val>
                                            <p:strVal val="ppt_x"/>
                                          </p:val>
                                        </p:tav>
                                      </p:tavLst>
                                    </p:anim>
                                    <p:anim calcmode="lin" valueType="num">
                                      <p:cBhvr>
                                        <p:cTn id="56" dur="1000"/>
                                        <p:tgtEl>
                                          <p:spTgt spid="19"/>
                                        </p:tgtEl>
                                        <p:attrNameLst>
                                          <p:attrName>ppt_y</p:attrName>
                                        </p:attrNameLst>
                                      </p:cBhvr>
                                      <p:tavLst>
                                        <p:tav tm="0">
                                          <p:val>
                                            <p:strVal val="ppt_y"/>
                                          </p:val>
                                        </p:tav>
                                        <p:tav tm="100000">
                                          <p:val>
                                            <p:strVal val="ppt_y+.1"/>
                                          </p:val>
                                        </p:tav>
                                      </p:tavLst>
                                    </p:anim>
                                    <p:set>
                                      <p:cBhvr>
                                        <p:cTn id="57" dur="1" fill="hold">
                                          <p:stCondLst>
                                            <p:cond delay="999"/>
                                          </p:stCondLst>
                                        </p:cTn>
                                        <p:tgtEl>
                                          <p:spTgt spid="19"/>
                                        </p:tgtEl>
                                        <p:attrNameLst>
                                          <p:attrName>style.visibility</p:attrName>
                                        </p:attrNameLst>
                                      </p:cBhvr>
                                      <p:to>
                                        <p:strVal val="hidden"/>
                                      </p:to>
                                    </p:se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6" grpId="1"/>
      <p:bldP spid="18" grpId="0"/>
      <p:bldP spid="18" grpId="1"/>
      <p:bldP spid="19" grpId="0"/>
      <p:bldP spid="19" grpId="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sp>
        <p:nvSpPr>
          <p:cNvPr id="12" name="Rectangle 11">
            <a:extLst>
              <a:ext uri="{FF2B5EF4-FFF2-40B4-BE49-F238E27FC236}">
                <a16:creationId xmlns:a16="http://schemas.microsoft.com/office/drawing/2014/main" id="{76FC9CCD-E034-459F-A1FD-ED74719154ED}"/>
              </a:ext>
            </a:extLst>
          </p:cNvPr>
          <p:cNvSpPr/>
          <p:nvPr/>
        </p:nvSpPr>
        <p:spPr>
          <a:xfrm>
            <a:off x="750885" y="2132856"/>
            <a:ext cx="7637465" cy="504056"/>
          </a:xfrm>
          <a:prstGeom prst="rect">
            <a:avLst/>
          </a:prstGeom>
          <a:solidFill>
            <a:srgbClr val="56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Did you know…?</a:t>
            </a:r>
          </a:p>
        </p:txBody>
      </p:sp>
      <p:grpSp>
        <p:nvGrpSpPr>
          <p:cNvPr id="8" name="Group 7">
            <a:extLst>
              <a:ext uri="{FF2B5EF4-FFF2-40B4-BE49-F238E27FC236}">
                <a16:creationId xmlns:a16="http://schemas.microsoft.com/office/drawing/2014/main" id="{A142D49E-31EF-4EEA-8A78-DE4AFA6A8AA4}"/>
              </a:ext>
            </a:extLst>
          </p:cNvPr>
          <p:cNvGrpSpPr/>
          <p:nvPr/>
        </p:nvGrpSpPr>
        <p:grpSpPr>
          <a:xfrm>
            <a:off x="1115616" y="3429000"/>
            <a:ext cx="4174625" cy="2082072"/>
            <a:chOff x="1259632" y="3094102"/>
            <a:chExt cx="4174625" cy="2082072"/>
          </a:xfrm>
        </p:grpSpPr>
        <p:pic>
          <p:nvPicPr>
            <p:cNvPr id="6" name="Picture 5" descr="A close up of a window&#10;&#10;Description automatically generated">
              <a:extLst>
                <a:ext uri="{FF2B5EF4-FFF2-40B4-BE49-F238E27FC236}">
                  <a16:creationId xmlns:a16="http://schemas.microsoft.com/office/drawing/2014/main" id="{FCDA7509-E2BB-4B01-B341-2C9D22055A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9632" y="3094102"/>
              <a:ext cx="4174625" cy="2082072"/>
            </a:xfrm>
            <a:prstGeom prst="rect">
              <a:avLst/>
            </a:prstGeom>
          </p:spPr>
        </p:pic>
        <p:sp>
          <p:nvSpPr>
            <p:cNvPr id="7" name="TextBox 6">
              <a:extLst>
                <a:ext uri="{FF2B5EF4-FFF2-40B4-BE49-F238E27FC236}">
                  <a16:creationId xmlns:a16="http://schemas.microsoft.com/office/drawing/2014/main" id="{FC854B88-2541-486F-9104-16E005CC7E8D}"/>
                </a:ext>
              </a:extLst>
            </p:cNvPr>
            <p:cNvSpPr txBox="1"/>
            <p:nvPr/>
          </p:nvSpPr>
          <p:spPr>
            <a:xfrm>
              <a:off x="1582748" y="3375974"/>
              <a:ext cx="3528392" cy="1200329"/>
            </a:xfrm>
            <a:prstGeom prst="rect">
              <a:avLst/>
            </a:prstGeom>
            <a:noFill/>
          </p:spPr>
          <p:txBody>
            <a:bodyPr wrap="square" rtlCol="0">
              <a:spAutoFit/>
            </a:bodyPr>
            <a:lstStyle/>
            <a:p>
              <a:r>
                <a:rPr lang="en-GB" dirty="0"/>
                <a:t>Some social sites contain a lot of videos. Some videos might be of cute animals while others might be of people doing funny things.</a:t>
              </a:r>
            </a:p>
          </p:txBody>
        </p:sp>
      </p:grpSp>
      <p:grpSp>
        <p:nvGrpSpPr>
          <p:cNvPr id="10" name="Group 9">
            <a:extLst>
              <a:ext uri="{FF2B5EF4-FFF2-40B4-BE49-F238E27FC236}">
                <a16:creationId xmlns:a16="http://schemas.microsoft.com/office/drawing/2014/main" id="{8FA4F43E-CA00-477B-ADA6-C6624F4B38FC}"/>
              </a:ext>
            </a:extLst>
          </p:cNvPr>
          <p:cNvGrpSpPr/>
          <p:nvPr/>
        </p:nvGrpSpPr>
        <p:grpSpPr>
          <a:xfrm>
            <a:off x="3447821" y="3651756"/>
            <a:ext cx="4619104" cy="1636560"/>
            <a:chOff x="3447821" y="4135138"/>
            <a:chExt cx="4619104" cy="1636560"/>
          </a:xfrm>
        </p:grpSpPr>
        <p:pic>
          <p:nvPicPr>
            <p:cNvPr id="21" name="Picture 20">
              <a:extLst>
                <a:ext uri="{FF2B5EF4-FFF2-40B4-BE49-F238E27FC236}">
                  <a16:creationId xmlns:a16="http://schemas.microsoft.com/office/drawing/2014/main" id="{96E13A0B-C89E-4958-8981-C6CB709014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47821" y="4135138"/>
              <a:ext cx="4619104" cy="1636560"/>
            </a:xfrm>
            <a:prstGeom prst="rect">
              <a:avLst/>
            </a:prstGeom>
          </p:spPr>
        </p:pic>
        <p:sp>
          <p:nvSpPr>
            <p:cNvPr id="22" name="TextBox 21">
              <a:extLst>
                <a:ext uri="{FF2B5EF4-FFF2-40B4-BE49-F238E27FC236}">
                  <a16:creationId xmlns:a16="http://schemas.microsoft.com/office/drawing/2014/main" id="{7F9892EC-D065-4DE5-9DA1-C1006B52EE10}"/>
                </a:ext>
              </a:extLst>
            </p:cNvPr>
            <p:cNvSpPr txBox="1"/>
            <p:nvPr/>
          </p:nvSpPr>
          <p:spPr>
            <a:xfrm>
              <a:off x="3575639" y="4377878"/>
              <a:ext cx="4363469" cy="923330"/>
            </a:xfrm>
            <a:prstGeom prst="rect">
              <a:avLst/>
            </a:prstGeom>
            <a:noFill/>
          </p:spPr>
          <p:txBody>
            <a:bodyPr wrap="square" rtlCol="0">
              <a:spAutoFit/>
            </a:bodyPr>
            <a:lstStyle/>
            <a:p>
              <a:pPr fontAlgn="base"/>
              <a:r>
                <a:rPr lang="en-GB" dirty="0"/>
                <a:t>There are some videos on the Internet of people doing silly, risky or dangerous things and we should never copy these.</a:t>
              </a:r>
            </a:p>
          </p:txBody>
        </p:sp>
      </p:grpSp>
      <p:grpSp>
        <p:nvGrpSpPr>
          <p:cNvPr id="23" name="Group 22">
            <a:extLst>
              <a:ext uri="{FF2B5EF4-FFF2-40B4-BE49-F238E27FC236}">
                <a16:creationId xmlns:a16="http://schemas.microsoft.com/office/drawing/2014/main" id="{95E60051-9BD0-40D6-8EE7-363E1F7D3D2A}"/>
              </a:ext>
            </a:extLst>
          </p:cNvPr>
          <p:cNvGrpSpPr/>
          <p:nvPr/>
        </p:nvGrpSpPr>
        <p:grpSpPr>
          <a:xfrm>
            <a:off x="1115616" y="3429000"/>
            <a:ext cx="4174625" cy="2082072"/>
            <a:chOff x="1259632" y="3094102"/>
            <a:chExt cx="4174625" cy="2082072"/>
          </a:xfrm>
        </p:grpSpPr>
        <p:pic>
          <p:nvPicPr>
            <p:cNvPr id="24" name="Picture 23" descr="A close up of a window&#10;&#10;Description automatically generated">
              <a:extLst>
                <a:ext uri="{FF2B5EF4-FFF2-40B4-BE49-F238E27FC236}">
                  <a16:creationId xmlns:a16="http://schemas.microsoft.com/office/drawing/2014/main" id="{A51B00BF-8B59-4DF9-B5B2-CC5411B846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9632" y="3094102"/>
              <a:ext cx="4174625" cy="2082072"/>
            </a:xfrm>
            <a:prstGeom prst="rect">
              <a:avLst/>
            </a:prstGeom>
          </p:spPr>
        </p:pic>
        <p:sp>
          <p:nvSpPr>
            <p:cNvPr id="25" name="TextBox 24">
              <a:extLst>
                <a:ext uri="{FF2B5EF4-FFF2-40B4-BE49-F238E27FC236}">
                  <a16:creationId xmlns:a16="http://schemas.microsoft.com/office/drawing/2014/main" id="{1E90C5D2-B658-41D6-83BE-319F33FB765A}"/>
                </a:ext>
              </a:extLst>
            </p:cNvPr>
            <p:cNvSpPr txBox="1"/>
            <p:nvPr/>
          </p:nvSpPr>
          <p:spPr>
            <a:xfrm>
              <a:off x="1582747" y="3375974"/>
              <a:ext cx="3699109" cy="1200329"/>
            </a:xfrm>
            <a:prstGeom prst="rect">
              <a:avLst/>
            </a:prstGeom>
            <a:noFill/>
          </p:spPr>
          <p:txBody>
            <a:bodyPr wrap="square" rtlCol="0">
              <a:spAutoFit/>
            </a:bodyPr>
            <a:lstStyle/>
            <a:p>
              <a:pPr fontAlgn="base"/>
              <a:r>
                <a:rPr lang="en-GB" dirty="0"/>
                <a:t>Some videos challenge us to try things (a bit like a dare) but this is never a good idea as you could get hurt.</a:t>
              </a:r>
            </a:p>
          </p:txBody>
        </p:sp>
      </p:grpSp>
    </p:spTree>
    <p:extLst>
      <p:ext uri="{BB962C8B-B14F-4D97-AF65-F5344CB8AC3E}">
        <p14:creationId xmlns:p14="http://schemas.microsoft.com/office/powerpoint/2010/main" val="135953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nodeType="clickEffect">
                                  <p:stCondLst>
                                    <p:cond delay="0"/>
                                  </p:stCondLst>
                                  <p:childTnLst>
                                    <p:animEffect transition="out" filter="fade">
                                      <p:cBhvr>
                                        <p:cTn id="18" dur="500"/>
                                        <p:tgtEl>
                                          <p:spTgt spid="8"/>
                                        </p:tgtEl>
                                      </p:cBhvr>
                                    </p:animEffect>
                                    <p:anim calcmode="lin" valueType="num">
                                      <p:cBhvr>
                                        <p:cTn id="19" dur="500"/>
                                        <p:tgtEl>
                                          <p:spTgt spid="8"/>
                                        </p:tgtEl>
                                        <p:attrNameLst>
                                          <p:attrName>ppt_x</p:attrName>
                                        </p:attrNameLst>
                                      </p:cBhvr>
                                      <p:tavLst>
                                        <p:tav tm="0">
                                          <p:val>
                                            <p:strVal val="ppt_x"/>
                                          </p:val>
                                        </p:tav>
                                        <p:tav tm="100000">
                                          <p:val>
                                            <p:strVal val="ppt_x"/>
                                          </p:val>
                                        </p:tav>
                                      </p:tavLst>
                                    </p:anim>
                                    <p:anim calcmode="lin" valueType="num">
                                      <p:cBhvr>
                                        <p:cTn id="20" dur="500"/>
                                        <p:tgtEl>
                                          <p:spTgt spid="8"/>
                                        </p:tgtEl>
                                        <p:attrNameLst>
                                          <p:attrName>ppt_y</p:attrName>
                                        </p:attrNameLst>
                                      </p:cBhvr>
                                      <p:tavLst>
                                        <p:tav tm="0">
                                          <p:val>
                                            <p:strVal val="ppt_y"/>
                                          </p:val>
                                        </p:tav>
                                        <p:tav tm="100000">
                                          <p:val>
                                            <p:strVal val="ppt_y-.1"/>
                                          </p:val>
                                        </p:tav>
                                      </p:tavLst>
                                    </p:anim>
                                    <p:set>
                                      <p:cBhvr>
                                        <p:cTn id="21" dur="1" fill="hold">
                                          <p:stCondLst>
                                            <p:cond delay="499"/>
                                          </p:stCondLst>
                                        </p:cTn>
                                        <p:tgtEl>
                                          <p:spTgt spid="8"/>
                                        </p:tgtEl>
                                        <p:attrNameLst>
                                          <p:attrName>style.visibility</p:attrName>
                                        </p:attrNameLst>
                                      </p:cBhvr>
                                      <p:to>
                                        <p:strVal val="hidden"/>
                                      </p:to>
                                    </p:se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xit" presetSubtype="0" fill="hold" nodeType="clickEffect">
                                  <p:stCondLst>
                                    <p:cond delay="0"/>
                                  </p:stCondLst>
                                  <p:childTnLst>
                                    <p:animEffect transition="out" filter="fade">
                                      <p:cBhvr>
                                        <p:cTn id="31" dur="500"/>
                                        <p:tgtEl>
                                          <p:spTgt spid="10"/>
                                        </p:tgtEl>
                                      </p:cBhvr>
                                    </p:animEffect>
                                    <p:anim calcmode="lin" valueType="num">
                                      <p:cBhvr>
                                        <p:cTn id="32" dur="500"/>
                                        <p:tgtEl>
                                          <p:spTgt spid="10"/>
                                        </p:tgtEl>
                                        <p:attrNameLst>
                                          <p:attrName>ppt_x</p:attrName>
                                        </p:attrNameLst>
                                      </p:cBhvr>
                                      <p:tavLst>
                                        <p:tav tm="0">
                                          <p:val>
                                            <p:strVal val="ppt_x"/>
                                          </p:val>
                                        </p:tav>
                                        <p:tav tm="100000">
                                          <p:val>
                                            <p:strVal val="ppt_x"/>
                                          </p:val>
                                        </p:tav>
                                      </p:tavLst>
                                    </p:anim>
                                    <p:anim calcmode="lin" valueType="num">
                                      <p:cBhvr>
                                        <p:cTn id="33" dur="500"/>
                                        <p:tgtEl>
                                          <p:spTgt spid="10"/>
                                        </p:tgtEl>
                                        <p:attrNameLst>
                                          <p:attrName>ppt_y</p:attrName>
                                        </p:attrNameLst>
                                      </p:cBhvr>
                                      <p:tavLst>
                                        <p:tav tm="0">
                                          <p:val>
                                            <p:strVal val="ppt_y"/>
                                          </p:val>
                                        </p:tav>
                                        <p:tav tm="100000">
                                          <p:val>
                                            <p:strVal val="ppt_y-.1"/>
                                          </p:val>
                                        </p:tav>
                                      </p:tavLst>
                                    </p:anim>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anim calcmode="lin" valueType="num">
                                      <p:cBhvr>
                                        <p:cTn id="39" dur="500" fill="hold"/>
                                        <p:tgtEl>
                                          <p:spTgt spid="23"/>
                                        </p:tgtEl>
                                        <p:attrNameLst>
                                          <p:attrName>ppt_x</p:attrName>
                                        </p:attrNameLst>
                                      </p:cBhvr>
                                      <p:tavLst>
                                        <p:tav tm="0">
                                          <p:val>
                                            <p:strVal val="#ppt_x"/>
                                          </p:val>
                                        </p:tav>
                                        <p:tav tm="100000">
                                          <p:val>
                                            <p:strVal val="#ppt_x"/>
                                          </p:val>
                                        </p:tav>
                                      </p:tavLst>
                                    </p:anim>
                                    <p:anim calcmode="lin" valueType="num">
                                      <p:cBhvr>
                                        <p:cTn id="4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FC049-01BF-4E0D-B6D6-9F9B5F15B427}"/>
              </a:ext>
            </a:extLst>
          </p:cNvPr>
          <p:cNvSpPr/>
          <p:nvPr/>
        </p:nvSpPr>
        <p:spPr>
          <a:xfrm>
            <a:off x="3347864" y="5092110"/>
            <a:ext cx="5040486" cy="1008113"/>
          </a:xfrm>
          <a:prstGeom prst="rect">
            <a:avLst/>
          </a:prstGeom>
          <a:solidFill>
            <a:srgbClr val="CC4794"/>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algn="ctr"/>
            <a:r>
              <a:rPr lang="en-GB" dirty="0"/>
              <a:t>Some people worry a lot about what others think of them and they become desperate to be liked online.</a:t>
            </a:r>
          </a:p>
        </p:txBody>
      </p:sp>
      <p:sp>
        <p:nvSpPr>
          <p:cNvPr id="18" name="Rectangle 17">
            <a:extLst>
              <a:ext uri="{FF2B5EF4-FFF2-40B4-BE49-F238E27FC236}">
                <a16:creationId xmlns:a16="http://schemas.microsoft.com/office/drawing/2014/main" id="{E3143A21-DC06-435D-9405-2666C728E340}"/>
              </a:ext>
            </a:extLst>
          </p:cNvPr>
          <p:cNvSpPr/>
          <p:nvPr/>
        </p:nvSpPr>
        <p:spPr>
          <a:xfrm>
            <a:off x="2646014" y="3576901"/>
            <a:ext cx="5742336" cy="1008113"/>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tlCol="0" anchor="ctr"/>
          <a:lstStyle/>
          <a:p>
            <a:pPr algn="ctr"/>
            <a:r>
              <a:rPr lang="en-GB" dirty="0"/>
              <a:t>They can start to place a lot of importance on what others say about their photos, videos, posts or comments.</a:t>
            </a:r>
          </a:p>
        </p:txBody>
      </p:sp>
      <p:sp>
        <p:nvSpPr>
          <p:cNvPr id="5" name="Rectangle 4">
            <a:extLst>
              <a:ext uri="{FF2B5EF4-FFF2-40B4-BE49-F238E27FC236}">
                <a16:creationId xmlns:a16="http://schemas.microsoft.com/office/drawing/2014/main" id="{4D00433A-6385-408A-BC0F-87E2ACFF061B}"/>
              </a:ext>
            </a:extLst>
          </p:cNvPr>
          <p:cNvSpPr/>
          <p:nvPr/>
        </p:nvSpPr>
        <p:spPr>
          <a:xfrm>
            <a:off x="2915816" y="2349726"/>
            <a:ext cx="5472534" cy="720080"/>
          </a:xfrm>
          <a:prstGeom prst="rect">
            <a:avLst/>
          </a:prstGeom>
          <a:solidFill>
            <a:srgbClr val="643C8F"/>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gn="ctr"/>
            <a:r>
              <a:rPr lang="en-GB" dirty="0"/>
              <a:t>Many people can become hooked on social media, wanting to spend more and more time using it. </a:t>
            </a:r>
          </a:p>
        </p:txBody>
      </p:sp>
      <p:sp>
        <p:nvSpPr>
          <p:cNvPr id="26" name="Rectangle 25">
            <a:extLst>
              <a:ext uri="{FF2B5EF4-FFF2-40B4-BE49-F238E27FC236}">
                <a16:creationId xmlns:a16="http://schemas.microsoft.com/office/drawing/2014/main" id="{70EA4A70-5208-4603-B38B-8872B02CAFC8}"/>
              </a:ext>
            </a:extLst>
          </p:cNvPr>
          <p:cNvSpPr/>
          <p:nvPr/>
        </p:nvSpPr>
        <p:spPr>
          <a:xfrm>
            <a:off x="2875711" y="4221087"/>
            <a:ext cx="5512639" cy="1008113"/>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algn="ctr"/>
            <a:r>
              <a:rPr lang="en-GB" dirty="0"/>
              <a:t>It’s impossible to measure how popular or well-liked we are by others’ online behaviour and comments can be misinterpreted online.</a:t>
            </a:r>
          </a:p>
        </p:txBody>
      </p:sp>
      <p:sp>
        <p:nvSpPr>
          <p:cNvPr id="20" name="Rectangle 19">
            <a:extLst>
              <a:ext uri="{FF2B5EF4-FFF2-40B4-BE49-F238E27FC236}">
                <a16:creationId xmlns:a16="http://schemas.microsoft.com/office/drawing/2014/main" id="{CC538408-2D63-4EFE-8D41-973D06DF8F8A}"/>
              </a:ext>
            </a:extLst>
          </p:cNvPr>
          <p:cNvSpPr/>
          <p:nvPr/>
        </p:nvSpPr>
        <p:spPr>
          <a:xfrm>
            <a:off x="2555777" y="2996952"/>
            <a:ext cx="5832574" cy="792090"/>
          </a:xfrm>
          <a:prstGeom prst="rect">
            <a:avLst/>
          </a:prstGeom>
          <a:solidFill>
            <a:srgbClr val="009386"/>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GB" dirty="0"/>
              <a:t>This isn’t good for our mental or </a:t>
            </a:r>
            <a:br>
              <a:rPr lang="en-GB" dirty="0"/>
            </a:br>
            <a:r>
              <a:rPr lang="en-GB" dirty="0"/>
              <a:t>emotional wellbeing. </a:t>
            </a:r>
          </a:p>
        </p:txBody>
      </p:sp>
      <p:pic>
        <p:nvPicPr>
          <p:cNvPr id="4" name="Picture 3" descr="A picture containing shirt&#10;&#10;Description automatically generated">
            <a:extLst>
              <a:ext uri="{FF2B5EF4-FFF2-40B4-BE49-F238E27FC236}">
                <a16:creationId xmlns:a16="http://schemas.microsoft.com/office/drawing/2014/main" id="{9EFAD4DC-F3EB-41BB-AC51-8F1882DC28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1637947"/>
            <a:ext cx="3168352" cy="5247437"/>
          </a:xfrm>
          <a:prstGeom prst="rect">
            <a:avLst/>
          </a:prstGeom>
        </p:spPr>
      </p:pic>
      <p:pic>
        <p:nvPicPr>
          <p:cNvPr id="16" name="border" descr="A picture containing monitor, bird, food&#10;&#10;Description automatically generated">
            <a:extLst>
              <a:ext uri="{FF2B5EF4-FFF2-40B4-BE49-F238E27FC236}">
                <a16:creationId xmlns:a16="http://schemas.microsoft.com/office/drawing/2014/main" id="{5984DE24-D75B-477B-80DD-A016B96554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spTree>
    <p:extLst>
      <p:ext uri="{BB962C8B-B14F-4D97-AF65-F5344CB8AC3E}">
        <p14:creationId xmlns:p14="http://schemas.microsoft.com/office/powerpoint/2010/main" val="277122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1" nodeType="clickEffect">
                                  <p:stCondLst>
                                    <p:cond delay="0"/>
                                  </p:stCondLst>
                                  <p:childTnLst>
                                    <p:animEffect transition="out" filter="wipe(left)">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22" presetClass="exit" presetSubtype="8" fill="hold" grpId="1" nodeType="withEffect">
                                  <p:stCondLst>
                                    <p:cond delay="0"/>
                                  </p:stCondLst>
                                  <p:childTnLst>
                                    <p:animEffect transition="out" filter="wipe(left)">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22" presetClass="exit" presetSubtype="8" fill="hold" grpId="1" nodeType="withEffect">
                                  <p:stCondLst>
                                    <p:cond delay="0"/>
                                  </p:stCondLst>
                                  <p:childTnLst>
                                    <p:animEffect transition="out" filter="wipe(left)">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8" grpId="0" animBg="1"/>
      <p:bldP spid="18" grpId="1" animBg="1"/>
      <p:bldP spid="5" grpId="0" animBg="1"/>
      <p:bldP spid="5" grpId="1" animBg="1"/>
      <p:bldP spid="2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sp>
        <p:nvSpPr>
          <p:cNvPr id="11" name="Rectangle 10">
            <a:extLst>
              <a:ext uri="{FF2B5EF4-FFF2-40B4-BE49-F238E27FC236}">
                <a16:creationId xmlns:a16="http://schemas.microsoft.com/office/drawing/2014/main" id="{3B8BBE97-D9AC-4B73-A952-76487075A7E9}"/>
              </a:ext>
            </a:extLst>
          </p:cNvPr>
          <p:cNvSpPr/>
          <p:nvPr/>
        </p:nvSpPr>
        <p:spPr>
          <a:xfrm>
            <a:off x="750885" y="2060848"/>
            <a:ext cx="7637465" cy="504056"/>
          </a:xfrm>
          <a:prstGeom prst="rect">
            <a:avLst/>
          </a:prstGeom>
          <a:solidFill>
            <a:srgbClr val="567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ever considered…?</a:t>
            </a:r>
          </a:p>
        </p:txBody>
      </p:sp>
      <p:pic>
        <p:nvPicPr>
          <p:cNvPr id="6" name="Picture 5" descr="A close up of a computer&#10;&#10;Description automatically generated">
            <a:extLst>
              <a:ext uri="{FF2B5EF4-FFF2-40B4-BE49-F238E27FC236}">
                <a16:creationId xmlns:a16="http://schemas.microsoft.com/office/drawing/2014/main" id="{5C435557-5099-4DB5-88F0-E5CBCD4DAE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14821" y="2852936"/>
            <a:ext cx="2041355" cy="3239888"/>
          </a:xfrm>
          <a:prstGeom prst="rect">
            <a:avLst/>
          </a:prstGeom>
          <a:ln w="19050">
            <a:solidFill>
              <a:schemeClr val="tx1"/>
            </a:solidFill>
          </a:ln>
        </p:spPr>
      </p:pic>
      <p:pic>
        <p:nvPicPr>
          <p:cNvPr id="21" name="Picture 20" descr="A close up of a computer&#10;&#10;Description automatically generated">
            <a:extLst>
              <a:ext uri="{FF2B5EF4-FFF2-40B4-BE49-F238E27FC236}">
                <a16:creationId xmlns:a16="http://schemas.microsoft.com/office/drawing/2014/main" id="{05B14B27-57AA-45DF-9439-FECAD30B04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20" y="2852936"/>
            <a:ext cx="4273567" cy="3239888"/>
          </a:xfrm>
          <a:prstGeom prst="rect">
            <a:avLst/>
          </a:prstGeom>
          <a:ln w="19050">
            <a:solidFill>
              <a:schemeClr val="tx1"/>
            </a:solidFill>
          </a:ln>
        </p:spPr>
      </p:pic>
      <p:sp>
        <p:nvSpPr>
          <p:cNvPr id="7" name="Rectangle 6">
            <a:extLst>
              <a:ext uri="{FF2B5EF4-FFF2-40B4-BE49-F238E27FC236}">
                <a16:creationId xmlns:a16="http://schemas.microsoft.com/office/drawing/2014/main" id="{B5AF24E3-BADD-4213-8F68-CEC3C38166E8}"/>
              </a:ext>
            </a:extLst>
          </p:cNvPr>
          <p:cNvSpPr/>
          <p:nvPr/>
        </p:nvSpPr>
        <p:spPr>
          <a:xfrm>
            <a:off x="1043608" y="3527404"/>
            <a:ext cx="2736230" cy="1963433"/>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we chat to other people online who we don’t know in real life, we can’t be sure they are who they say they are.</a:t>
            </a:r>
          </a:p>
        </p:txBody>
      </p:sp>
      <p:sp>
        <p:nvSpPr>
          <p:cNvPr id="15" name="Rectangle 14">
            <a:extLst>
              <a:ext uri="{FF2B5EF4-FFF2-40B4-BE49-F238E27FC236}">
                <a16:creationId xmlns:a16="http://schemas.microsoft.com/office/drawing/2014/main" id="{DA5BE709-0D96-4253-B333-BC376D65E2E4}"/>
              </a:ext>
            </a:extLst>
          </p:cNvPr>
          <p:cNvSpPr/>
          <p:nvPr/>
        </p:nvSpPr>
        <p:spPr>
          <a:xfrm>
            <a:off x="1043608" y="3356992"/>
            <a:ext cx="2736230" cy="2304256"/>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example, you might be playing a game online and start chatting to someone who says they are your age and says they like the same things that you like.</a:t>
            </a:r>
          </a:p>
        </p:txBody>
      </p:sp>
      <p:sp>
        <p:nvSpPr>
          <p:cNvPr id="17" name="Rectangle 16">
            <a:extLst>
              <a:ext uri="{FF2B5EF4-FFF2-40B4-BE49-F238E27FC236}">
                <a16:creationId xmlns:a16="http://schemas.microsoft.com/office/drawing/2014/main" id="{2EDAC85F-A99E-47BB-AE19-E14F019307C9}"/>
              </a:ext>
            </a:extLst>
          </p:cNvPr>
          <p:cNvSpPr/>
          <p:nvPr/>
        </p:nvSpPr>
        <p:spPr>
          <a:xfrm>
            <a:off x="1043608" y="4149080"/>
            <a:ext cx="2736230" cy="720080"/>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But that person could </a:t>
            </a:r>
            <a:br>
              <a:rPr lang="en-GB" dirty="0"/>
            </a:br>
            <a:r>
              <a:rPr lang="en-GB" dirty="0"/>
              <a:t>be lying.</a:t>
            </a:r>
          </a:p>
        </p:txBody>
      </p:sp>
      <p:sp>
        <p:nvSpPr>
          <p:cNvPr id="8" name="TextBox 7">
            <a:extLst>
              <a:ext uri="{FF2B5EF4-FFF2-40B4-BE49-F238E27FC236}">
                <a16:creationId xmlns:a16="http://schemas.microsoft.com/office/drawing/2014/main" id="{7A5E3934-1A8B-487E-A020-5C71CD56D31C}"/>
              </a:ext>
            </a:extLst>
          </p:cNvPr>
          <p:cNvSpPr txBox="1"/>
          <p:nvPr/>
        </p:nvSpPr>
        <p:spPr>
          <a:xfrm>
            <a:off x="6454378" y="2708920"/>
            <a:ext cx="1944216" cy="3770263"/>
          </a:xfrm>
          <a:prstGeom prst="rect">
            <a:avLst/>
          </a:prstGeom>
          <a:noFill/>
        </p:spPr>
        <p:txBody>
          <a:bodyPr wrap="square" rtlCol="0">
            <a:spAutoFit/>
          </a:bodyPr>
          <a:lstStyle/>
          <a:p>
            <a:r>
              <a:rPr lang="en-GB" sz="23900" b="1" dirty="0">
                <a:solidFill>
                  <a:srgbClr val="E94E13"/>
                </a:solidFill>
              </a:rPr>
              <a:t>?</a:t>
            </a:r>
            <a:endParaRPr lang="en-GB" b="1" dirty="0">
              <a:solidFill>
                <a:srgbClr val="E94E13"/>
              </a:solidFill>
            </a:endParaRPr>
          </a:p>
        </p:txBody>
      </p:sp>
    </p:spTree>
    <p:extLst>
      <p:ext uri="{BB962C8B-B14F-4D97-AF65-F5344CB8AC3E}">
        <p14:creationId xmlns:p14="http://schemas.microsoft.com/office/powerpoint/2010/main" val="233872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22" presetClass="entr" presetSubtype="4"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7" grpId="1" animBg="1"/>
      <p:bldP spid="15" grpId="0" animBg="1"/>
      <p:bldP spid="15" grpId="1" animBg="1"/>
      <p:bldP spid="1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train, street&#10;&#10;Description automatically generated">
            <a:extLst>
              <a:ext uri="{FF2B5EF4-FFF2-40B4-BE49-F238E27FC236}">
                <a16:creationId xmlns:a16="http://schemas.microsoft.com/office/drawing/2014/main" id="{29E650E7-91DB-4874-B380-731D17F2DD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4858" y="988627"/>
            <a:ext cx="8339171" cy="5896757"/>
          </a:xfrm>
          <a:prstGeom prst="rect">
            <a:avLst/>
          </a:prstGeom>
        </p:spPr>
      </p:pic>
      <p:sp>
        <p:nvSpPr>
          <p:cNvPr id="5" name="Rectangle 4">
            <a:extLst>
              <a:ext uri="{FF2B5EF4-FFF2-40B4-BE49-F238E27FC236}">
                <a16:creationId xmlns:a16="http://schemas.microsoft.com/office/drawing/2014/main" id="{4BCBF551-7401-4B88-BB6D-E0A2C6D6F77B}"/>
              </a:ext>
            </a:extLst>
          </p:cNvPr>
          <p:cNvSpPr/>
          <p:nvPr/>
        </p:nvSpPr>
        <p:spPr>
          <a:xfrm>
            <a:off x="404858" y="332656"/>
            <a:ext cx="8334284" cy="1581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97E4F49-D1B9-46A1-A93C-F1E7D77B6680}"/>
              </a:ext>
            </a:extLst>
          </p:cNvPr>
          <p:cNvSpPr/>
          <p:nvPr/>
        </p:nvSpPr>
        <p:spPr>
          <a:xfrm>
            <a:off x="2123727" y="4653136"/>
            <a:ext cx="6264623" cy="945848"/>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algn="ctr"/>
            <a:r>
              <a:rPr lang="en-GB" dirty="0"/>
              <a:t>We should never give our full name, our address or the school we go to. We also do not need to post pictures or videos of ourselves with our names.</a:t>
            </a:r>
          </a:p>
        </p:txBody>
      </p:sp>
      <p:sp>
        <p:nvSpPr>
          <p:cNvPr id="10" name="Rectangle 9">
            <a:extLst>
              <a:ext uri="{FF2B5EF4-FFF2-40B4-BE49-F238E27FC236}">
                <a16:creationId xmlns:a16="http://schemas.microsoft.com/office/drawing/2014/main" id="{19DCD5B5-D712-4C4E-A05D-64C4199F2279}"/>
              </a:ext>
            </a:extLst>
          </p:cNvPr>
          <p:cNvSpPr/>
          <p:nvPr/>
        </p:nvSpPr>
        <p:spPr>
          <a:xfrm>
            <a:off x="755650" y="2862679"/>
            <a:ext cx="7632700" cy="720080"/>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 need to remember what our personal information is and make sure we don’t share that online for everyone to see.</a:t>
            </a:r>
          </a:p>
        </p:txBody>
      </p:sp>
      <p:pic>
        <p:nvPicPr>
          <p:cNvPr id="14" name="Picture 13" descr="A close up of a computer&#10;&#10;Description automatically generated">
            <a:extLst>
              <a:ext uri="{FF2B5EF4-FFF2-40B4-BE49-F238E27FC236}">
                <a16:creationId xmlns:a16="http://schemas.microsoft.com/office/drawing/2014/main" id="{0C05D524-46E7-4D9A-A119-D30C1AFD37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486" y="4077072"/>
            <a:ext cx="2436322" cy="2348880"/>
          </a:xfrm>
          <a:prstGeom prst="rect">
            <a:avLst/>
          </a:prstGeom>
        </p:spPr>
      </p:pic>
      <p:pic>
        <p:nvPicPr>
          <p:cNvPr id="13" name="border" descr="A picture containing monitor, bird, food&#10;&#10;Description automatically generated">
            <a:extLst>
              <a:ext uri="{FF2B5EF4-FFF2-40B4-BE49-F238E27FC236}">
                <a16:creationId xmlns:a16="http://schemas.microsoft.com/office/drawing/2014/main" id="{06AA8317-C09D-4522-B7A8-5FD4BFD0CB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2" name="Rectangle 21">
            <a:extLst>
              <a:ext uri="{FF2B5EF4-FFF2-40B4-BE49-F238E27FC236}">
                <a16:creationId xmlns:a16="http://schemas.microsoft.com/office/drawing/2014/main" id="{1C9173C6-8C26-400D-BE34-77D560BDEFE4}"/>
              </a:ext>
            </a:extLst>
          </p:cNvPr>
          <p:cNvSpPr/>
          <p:nvPr/>
        </p:nvSpPr>
        <p:spPr>
          <a:xfrm>
            <a:off x="3779912" y="2362008"/>
            <a:ext cx="4608438" cy="1556308"/>
          </a:xfrm>
          <a:prstGeom prst="rect">
            <a:avLst/>
          </a:prstGeom>
          <a:solidFill>
            <a:srgbClr val="E50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If anyone ever approaches you saying they know you or a member of your family, but you don’t know them, </a:t>
            </a:r>
            <a:br>
              <a:rPr lang="en-GB" dirty="0"/>
            </a:br>
            <a:r>
              <a:rPr lang="en-GB" dirty="0"/>
              <a:t>run away and tell a trusted </a:t>
            </a:r>
            <a:br>
              <a:rPr lang="en-GB" dirty="0"/>
            </a:br>
            <a:r>
              <a:rPr lang="en-GB" dirty="0"/>
              <a:t>adult immediately.</a:t>
            </a:r>
          </a:p>
        </p:txBody>
      </p:sp>
      <p:sp>
        <p:nvSpPr>
          <p:cNvPr id="23" name="Rectangle 22">
            <a:extLst>
              <a:ext uri="{FF2B5EF4-FFF2-40B4-BE49-F238E27FC236}">
                <a16:creationId xmlns:a16="http://schemas.microsoft.com/office/drawing/2014/main" id="{6AFF0EAA-4286-4579-8D40-60CA1ABB1526}"/>
              </a:ext>
            </a:extLst>
          </p:cNvPr>
          <p:cNvSpPr/>
          <p:nvPr/>
        </p:nvSpPr>
        <p:spPr>
          <a:xfrm>
            <a:off x="4204492" y="4011970"/>
            <a:ext cx="4183857" cy="2081325"/>
          </a:xfrm>
          <a:prstGeom prst="rect">
            <a:avLst/>
          </a:prstGeom>
          <a:solidFill>
            <a:srgbClr val="E5005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lstStyle/>
          <a:p>
            <a:pPr algn="ctr"/>
            <a:r>
              <a:rPr lang="en-GB" dirty="0"/>
              <a:t>If a stranger sends you messages online, don’t reply and don’t </a:t>
            </a:r>
            <a:br>
              <a:rPr lang="en-GB" dirty="0"/>
            </a:br>
            <a:r>
              <a:rPr lang="en-GB" dirty="0"/>
              <a:t>delete them. Tell a parent or a teacher and show them the messages. They can then block the person or report them to the police, if necessary.</a:t>
            </a:r>
          </a:p>
        </p:txBody>
      </p:sp>
      <p:pic>
        <p:nvPicPr>
          <p:cNvPr id="19" name="Picture 18" descr="A person posing for the camera&#10;&#10;Description automatically generated">
            <a:extLst>
              <a:ext uri="{FF2B5EF4-FFF2-40B4-BE49-F238E27FC236}">
                <a16:creationId xmlns:a16="http://schemas.microsoft.com/office/drawing/2014/main" id="{24C52B36-B38B-44D2-9E57-529EBA7F22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433" y="1988840"/>
            <a:ext cx="4183858" cy="4229782"/>
          </a:xfrm>
          <a:prstGeom prst="rect">
            <a:avLst/>
          </a:prstGeom>
        </p:spPr>
      </p:pic>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spTree>
    <p:extLst>
      <p:ext uri="{BB962C8B-B14F-4D97-AF65-F5344CB8AC3E}">
        <p14:creationId xmlns:p14="http://schemas.microsoft.com/office/powerpoint/2010/main" val="90811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par>
                                <p:cTn id="18" presetID="22" presetClass="exit" presetSubtype="8" fill="hold" grpId="1" nodeType="withEffect">
                                  <p:stCondLst>
                                    <p:cond delay="0"/>
                                  </p:stCondLst>
                                  <p:childTnLst>
                                    <p:animEffect transition="out" filter="wipe(left)">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xit" presetSubtype="8" fill="hold" grpId="1" nodeType="withEffect">
                                  <p:stCondLst>
                                    <p:cond delay="0"/>
                                  </p:stCondLst>
                                  <p:childTnLst>
                                    <p:animEffect transition="out" filter="wipe(left)">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0" grpId="0" animBg="1"/>
      <p:bldP spid="10" grpId="1" animBg="1"/>
      <p:bldP spid="22" grpId="0" animBg="1"/>
      <p:bldP spid="22" grpId="1"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esk with a computer&#10;&#10;Description automatically generated">
            <a:extLst>
              <a:ext uri="{FF2B5EF4-FFF2-40B4-BE49-F238E27FC236}">
                <a16:creationId xmlns:a16="http://schemas.microsoft.com/office/drawing/2014/main" id="{AFCF69C1-C26E-43E1-B58A-242B873E63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198" y="116632"/>
            <a:ext cx="8253536" cy="6408712"/>
          </a:xfrm>
          <a:prstGeom prst="rect">
            <a:avLst/>
          </a:prstGeom>
        </p:spPr>
      </p:pic>
      <p:sp>
        <p:nvSpPr>
          <p:cNvPr id="8" name="Rectangle 7">
            <a:extLst>
              <a:ext uri="{FF2B5EF4-FFF2-40B4-BE49-F238E27FC236}">
                <a16:creationId xmlns:a16="http://schemas.microsoft.com/office/drawing/2014/main" id="{14ECF59C-700D-40D1-ADE9-7659E9BF6025}"/>
              </a:ext>
            </a:extLst>
          </p:cNvPr>
          <p:cNvSpPr/>
          <p:nvPr/>
        </p:nvSpPr>
        <p:spPr>
          <a:xfrm>
            <a:off x="404858" y="332656"/>
            <a:ext cx="8334284" cy="1581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sp>
        <p:nvSpPr>
          <p:cNvPr id="6" name="Rectangle 5">
            <a:extLst>
              <a:ext uri="{FF2B5EF4-FFF2-40B4-BE49-F238E27FC236}">
                <a16:creationId xmlns:a16="http://schemas.microsoft.com/office/drawing/2014/main" id="{0D6CA887-295B-4AD9-8245-F29F2FE2439E}"/>
              </a:ext>
            </a:extLst>
          </p:cNvPr>
          <p:cNvSpPr/>
          <p:nvPr/>
        </p:nvSpPr>
        <p:spPr>
          <a:xfrm>
            <a:off x="404858" y="2276872"/>
            <a:ext cx="4167142" cy="936104"/>
          </a:xfrm>
          <a:prstGeom prst="rect">
            <a:avLst/>
          </a:prstGeom>
          <a:solidFill>
            <a:srgbClr val="F1884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Some things on social media, and on the Internet in general, are not meant for children.</a:t>
            </a:r>
          </a:p>
        </p:txBody>
      </p:sp>
      <p:sp>
        <p:nvSpPr>
          <p:cNvPr id="10" name="Rectangle 9">
            <a:extLst>
              <a:ext uri="{FF2B5EF4-FFF2-40B4-BE49-F238E27FC236}">
                <a16:creationId xmlns:a16="http://schemas.microsoft.com/office/drawing/2014/main" id="{A642A4A6-EC8E-42C6-99F7-BC7E86563189}"/>
              </a:ext>
            </a:extLst>
          </p:cNvPr>
          <p:cNvSpPr/>
          <p:nvPr/>
        </p:nvSpPr>
        <p:spPr>
          <a:xfrm>
            <a:off x="395536" y="2276872"/>
            <a:ext cx="4167142" cy="936104"/>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dirty="0"/>
              <a:t>Most social media sites have age restrictions, meaning that anyone under 13 cannot have an account.</a:t>
            </a:r>
          </a:p>
        </p:txBody>
      </p:sp>
      <p:sp>
        <p:nvSpPr>
          <p:cNvPr id="11" name="Rectangle 10">
            <a:extLst>
              <a:ext uri="{FF2B5EF4-FFF2-40B4-BE49-F238E27FC236}">
                <a16:creationId xmlns:a16="http://schemas.microsoft.com/office/drawing/2014/main" id="{72E90BDD-836C-42BC-9181-3D6562223541}"/>
              </a:ext>
            </a:extLst>
          </p:cNvPr>
          <p:cNvSpPr/>
          <p:nvPr/>
        </p:nvSpPr>
        <p:spPr>
          <a:xfrm>
            <a:off x="395536" y="5156722"/>
            <a:ext cx="8334284" cy="936104"/>
          </a:xfrm>
          <a:prstGeom prst="rect">
            <a:avLst/>
          </a:prstGeom>
          <a:solidFill>
            <a:srgbClr val="D47DB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GB" dirty="0"/>
              <a:t>Schools have things called filters on their devices so that children are protected from seeing things they shouldn’t. Parents can put these filters on at home, too.</a:t>
            </a:r>
          </a:p>
        </p:txBody>
      </p:sp>
      <p:pic>
        <p:nvPicPr>
          <p:cNvPr id="13" name="Picture 12" descr="A picture containing drawing&#10;&#10;Description automatically generated">
            <a:extLst>
              <a:ext uri="{FF2B5EF4-FFF2-40B4-BE49-F238E27FC236}">
                <a16:creationId xmlns:a16="http://schemas.microsoft.com/office/drawing/2014/main" id="{1A5AB4B8-0230-40A4-A9F9-AD6C95E68F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120" y="2636912"/>
            <a:ext cx="1152128" cy="1152128"/>
          </a:xfrm>
          <a:prstGeom prst="rect">
            <a:avLst/>
          </a:prstGeom>
        </p:spPr>
      </p:pic>
      <p:sp>
        <p:nvSpPr>
          <p:cNvPr id="14" name="Rectangle 13">
            <a:extLst>
              <a:ext uri="{FF2B5EF4-FFF2-40B4-BE49-F238E27FC236}">
                <a16:creationId xmlns:a16="http://schemas.microsoft.com/office/drawing/2014/main" id="{702C1D57-8101-48E1-B0B0-B2EDF8CAC62A}"/>
              </a:ext>
            </a:extLst>
          </p:cNvPr>
          <p:cNvSpPr/>
          <p:nvPr/>
        </p:nvSpPr>
        <p:spPr>
          <a:xfrm>
            <a:off x="414180" y="5157192"/>
            <a:ext cx="8334284" cy="93610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ctr"/>
            <a:r>
              <a:rPr lang="en-GB" dirty="0"/>
              <a:t>If you ever see something online that upsets you, frightens you or makes you feel uncomfortable, tell a trusted adult straight away. They can see what it was, then block that site.</a:t>
            </a:r>
          </a:p>
        </p:txBody>
      </p:sp>
      <p:pic>
        <p:nvPicPr>
          <p:cNvPr id="4" name="Picture 3" descr="A close up of a logo&#10;&#10;Description automatically generated">
            <a:extLst>
              <a:ext uri="{FF2B5EF4-FFF2-40B4-BE49-F238E27FC236}">
                <a16:creationId xmlns:a16="http://schemas.microsoft.com/office/drawing/2014/main" id="{18E2A7E6-6955-4F4F-8090-0BE977E2E3D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45554" y="2196796"/>
            <a:ext cx="2467105" cy="2733477"/>
          </a:xfrm>
          <a:prstGeom prst="ellipse">
            <a:avLst/>
          </a:prstGeom>
          <a:solidFill>
            <a:srgbClr val="90C8E5"/>
          </a:solidFill>
          <a:ln w="76200">
            <a:solidFill>
              <a:srgbClr val="A873B0"/>
            </a:solidFill>
          </a:ln>
        </p:spPr>
      </p:pic>
      <p:pic>
        <p:nvPicPr>
          <p:cNvPr id="7" name="border" descr="A picture containing monitor, bird, food&#10;&#10;Description automatically generated">
            <a:extLst>
              <a:ext uri="{FF2B5EF4-FFF2-40B4-BE49-F238E27FC236}">
                <a16:creationId xmlns:a16="http://schemas.microsoft.com/office/drawing/2014/main" id="{FBB1F16F-A612-4587-AE35-FC26588003B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18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0-ppt_w/2"/>
                                          </p:val>
                                        </p:tav>
                                      </p:tavLst>
                                    </p:anim>
                                    <p:anim calcmode="lin" valueType="num">
                                      <p:cBhvr additive="base">
                                        <p:cTn id="13" dur="500"/>
                                        <p:tgtEl>
                                          <p:spTgt spid="6"/>
                                        </p:tgtEl>
                                        <p:attrNameLst>
                                          <p:attrName>ppt_y</p:attrName>
                                        </p:attrNameLst>
                                      </p:cBhvr>
                                      <p:tavLst>
                                        <p:tav tm="0">
                                          <p:val>
                                            <p:strVal val="ppt_y"/>
                                          </p:val>
                                        </p:tav>
                                        <p:tav tm="100000">
                                          <p:val>
                                            <p:strVal val="ppt_y"/>
                                          </p:val>
                                        </p:tav>
                                      </p:tavLst>
                                    </p:anim>
                                    <p:set>
                                      <p:cBhvr>
                                        <p:cTn id="14" dur="1" fill="hold">
                                          <p:stCondLst>
                                            <p:cond delay="499"/>
                                          </p:stCondLst>
                                        </p:cTn>
                                        <p:tgtEl>
                                          <p:spTgt spid="6"/>
                                        </p:tgtEl>
                                        <p:attrNameLst>
                                          <p:attrName>style.visibility</p:attrName>
                                        </p:attrNameLst>
                                      </p:cBhvr>
                                      <p:to>
                                        <p:strVal val="hidden"/>
                                      </p:to>
                                    </p:se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8" fill="hold" grpId="1"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0-ppt_w/2"/>
                                          </p:val>
                                        </p:tav>
                                      </p:tavLst>
                                    </p:anim>
                                    <p:anim calcmode="lin" valueType="num">
                                      <p:cBhvr additive="base">
                                        <p:cTn id="24" dur="500"/>
                                        <p:tgtEl>
                                          <p:spTgt spid="10"/>
                                        </p:tgtEl>
                                        <p:attrNameLst>
                                          <p:attrName>ppt_y</p:attrName>
                                        </p:attrNameLst>
                                      </p:cBhvr>
                                      <p:tavLst>
                                        <p:tav tm="0">
                                          <p:val>
                                            <p:strVal val="ppt_y"/>
                                          </p:val>
                                        </p:tav>
                                        <p:tav tm="100000">
                                          <p:val>
                                            <p:strVal val="ppt_y"/>
                                          </p:val>
                                        </p:tav>
                                      </p:tavLst>
                                    </p:anim>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750"/>
                                        <p:tgtEl>
                                          <p:spTgt spid="14"/>
                                        </p:tgtEl>
                                      </p:cBhvr>
                                    </p:animEffect>
                                  </p:childTnLst>
                                </p:cTn>
                              </p:par>
                              <p:par>
                                <p:cTn id="38" presetID="6" presetClass="entr" presetSubtype="32"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ou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4"/>
            <a:ext cx="8220075" cy="1581953"/>
          </a:xfrm>
        </p:spPr>
        <p:txBody>
          <a:bodyPr/>
          <a:lstStyle/>
          <a:p>
            <a:pPr algn="ctr"/>
            <a:r>
              <a:rPr lang="en-GB" dirty="0">
                <a:latin typeface="Twinkl" pitchFamily="2" charset="0"/>
              </a:rPr>
              <a:t>Social Media: Staying Safe </a:t>
            </a:r>
            <a:br>
              <a:rPr lang="en-GB" dirty="0">
                <a:latin typeface="Twinkl" pitchFamily="2" charset="0"/>
              </a:rPr>
            </a:br>
            <a:r>
              <a:rPr lang="en-GB" dirty="0">
                <a:latin typeface="Twinkl" pitchFamily="2" charset="0"/>
              </a:rPr>
              <a:t>and Happy</a:t>
            </a:r>
          </a:p>
        </p:txBody>
      </p:sp>
      <p:sp>
        <p:nvSpPr>
          <p:cNvPr id="3" name="TextBox 2">
            <a:extLst>
              <a:ext uri="{FF2B5EF4-FFF2-40B4-BE49-F238E27FC236}">
                <a16:creationId xmlns:a16="http://schemas.microsoft.com/office/drawing/2014/main" id="{014E34E2-E885-42B9-912E-98F9EF496188}"/>
              </a:ext>
            </a:extLst>
          </p:cNvPr>
          <p:cNvSpPr txBox="1"/>
          <p:nvPr/>
        </p:nvSpPr>
        <p:spPr>
          <a:xfrm>
            <a:off x="755650" y="2060848"/>
            <a:ext cx="7632700" cy="369332"/>
          </a:xfrm>
          <a:prstGeom prst="rect">
            <a:avLst/>
          </a:prstGeom>
          <a:noFill/>
        </p:spPr>
        <p:txBody>
          <a:bodyPr wrap="square" rtlCol="0">
            <a:spAutoFit/>
          </a:bodyPr>
          <a:lstStyle/>
          <a:p>
            <a:pPr algn="ctr"/>
            <a:r>
              <a:rPr lang="en-GB" dirty="0"/>
              <a:t>Bullying is a serious issue and it affects many people’s wellbeing. </a:t>
            </a:r>
          </a:p>
        </p:txBody>
      </p:sp>
      <p:pic>
        <p:nvPicPr>
          <p:cNvPr id="5" name="Picture 4" descr="A picture containing person, man, woman, standing&#10;&#10;Description automatically generated">
            <a:extLst>
              <a:ext uri="{FF2B5EF4-FFF2-40B4-BE49-F238E27FC236}">
                <a16:creationId xmlns:a16="http://schemas.microsoft.com/office/drawing/2014/main" id="{CF847929-AE46-4BCD-9D4E-5027BA635C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530" y="2852936"/>
            <a:ext cx="2864218" cy="3922007"/>
          </a:xfrm>
          <a:prstGeom prst="rect">
            <a:avLst/>
          </a:prstGeom>
        </p:spPr>
      </p:pic>
      <p:pic>
        <p:nvPicPr>
          <p:cNvPr id="12" name="Picture 11" descr="A close up of a logo&#10;&#10;Description automatically generated">
            <a:extLst>
              <a:ext uri="{FF2B5EF4-FFF2-40B4-BE49-F238E27FC236}">
                <a16:creationId xmlns:a16="http://schemas.microsoft.com/office/drawing/2014/main" id="{C6DC8BDD-A482-4E95-B517-6B31AFCF17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5534" y="2641093"/>
            <a:ext cx="2648702" cy="4149080"/>
          </a:xfrm>
          <a:prstGeom prst="rect">
            <a:avLst/>
          </a:prstGeom>
        </p:spPr>
      </p:pic>
      <p:sp>
        <p:nvSpPr>
          <p:cNvPr id="16" name="TextBox 15">
            <a:extLst>
              <a:ext uri="{FF2B5EF4-FFF2-40B4-BE49-F238E27FC236}">
                <a16:creationId xmlns:a16="http://schemas.microsoft.com/office/drawing/2014/main" id="{F19CD207-0298-468F-B499-CC252A971D0D}"/>
              </a:ext>
            </a:extLst>
          </p:cNvPr>
          <p:cNvSpPr txBox="1"/>
          <p:nvPr/>
        </p:nvSpPr>
        <p:spPr>
          <a:xfrm>
            <a:off x="755576" y="2060848"/>
            <a:ext cx="7632700" cy="646331"/>
          </a:xfrm>
          <a:prstGeom prst="rect">
            <a:avLst/>
          </a:prstGeom>
          <a:noFill/>
        </p:spPr>
        <p:txBody>
          <a:bodyPr wrap="square" rtlCol="0">
            <a:spAutoFit/>
          </a:bodyPr>
          <a:lstStyle/>
          <a:p>
            <a:pPr algn="ctr"/>
            <a:r>
              <a:rPr lang="en-GB" b="1" dirty="0"/>
              <a:t>Cyberbullying</a:t>
            </a:r>
            <a:r>
              <a:rPr lang="en-GB" dirty="0"/>
              <a:t> means being unkind to someone through text, email, online gaming or social media sites.</a:t>
            </a:r>
          </a:p>
        </p:txBody>
      </p:sp>
      <p:pic>
        <p:nvPicPr>
          <p:cNvPr id="18" name="border" descr="A picture containing monitor, bird, food&#10;&#10;Description automatically generated">
            <a:extLst>
              <a:ext uri="{FF2B5EF4-FFF2-40B4-BE49-F238E27FC236}">
                <a16:creationId xmlns:a16="http://schemas.microsoft.com/office/drawing/2014/main" id="{BC0CA160-DBEA-4F81-86D3-7B82A27C9E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6FA36772-1B03-44E7-A2E2-CE9C987ADCD3}"/>
              </a:ext>
            </a:extLst>
          </p:cNvPr>
          <p:cNvSpPr/>
          <p:nvPr/>
        </p:nvSpPr>
        <p:spPr>
          <a:xfrm>
            <a:off x="755576" y="2924944"/>
            <a:ext cx="4464422" cy="1009853"/>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If you ever receive messages that upset you, threaten you or scare you, you must report it. </a:t>
            </a:r>
          </a:p>
        </p:txBody>
      </p:sp>
      <p:sp>
        <p:nvSpPr>
          <p:cNvPr id="19" name="Rectangle 18">
            <a:extLst>
              <a:ext uri="{FF2B5EF4-FFF2-40B4-BE49-F238E27FC236}">
                <a16:creationId xmlns:a16="http://schemas.microsoft.com/office/drawing/2014/main" id="{1A1A4970-D999-49AC-8C59-EAEAEA2D4066}"/>
              </a:ext>
            </a:extLst>
          </p:cNvPr>
          <p:cNvSpPr/>
          <p:nvPr/>
        </p:nvSpPr>
        <p:spPr>
          <a:xfrm>
            <a:off x="755576" y="3934797"/>
            <a:ext cx="4464422" cy="1366410"/>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Don’t reply but don’t delete the messages. Tell a trusted adult so that they can read the messages and sort out the problem before it gets worse.</a:t>
            </a:r>
          </a:p>
        </p:txBody>
      </p:sp>
      <p:sp>
        <p:nvSpPr>
          <p:cNvPr id="20" name="Rectangle 19">
            <a:extLst>
              <a:ext uri="{FF2B5EF4-FFF2-40B4-BE49-F238E27FC236}">
                <a16:creationId xmlns:a16="http://schemas.microsoft.com/office/drawing/2014/main" id="{4CA40C4D-E4BF-431E-801D-F138A791AA8C}"/>
              </a:ext>
            </a:extLst>
          </p:cNvPr>
          <p:cNvSpPr/>
          <p:nvPr/>
        </p:nvSpPr>
        <p:spPr>
          <a:xfrm>
            <a:off x="755576" y="5301207"/>
            <a:ext cx="4464422" cy="792089"/>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It takes courage to report a bully but it’s the only way they will be stopped. </a:t>
            </a:r>
          </a:p>
        </p:txBody>
      </p:sp>
    </p:spTree>
    <p:extLst>
      <p:ext uri="{BB962C8B-B14F-4D97-AF65-F5344CB8AC3E}">
        <p14:creationId xmlns:p14="http://schemas.microsoft.com/office/powerpoint/2010/main" val="100793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p:bldP spid="13"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1005890"/>
          </a:xfrm>
        </p:spPr>
        <p:txBody>
          <a:bodyPr/>
          <a:lstStyle/>
          <a:p>
            <a:pPr algn="ctr"/>
            <a:r>
              <a:rPr lang="en-GB" dirty="0">
                <a:latin typeface="Twinkl" pitchFamily="2" charset="0"/>
              </a:rPr>
              <a:t>Be Kind Online</a:t>
            </a:r>
          </a:p>
        </p:txBody>
      </p:sp>
      <p:pic>
        <p:nvPicPr>
          <p:cNvPr id="18" name="border" descr="A picture containing monitor, bird, food&#10;&#10;Description automatically generated" hidden="1">
            <a:extLst>
              <a:ext uri="{FF2B5EF4-FFF2-40B4-BE49-F238E27FC236}">
                <a16:creationId xmlns:a16="http://schemas.microsoft.com/office/drawing/2014/main" id="{BC0CA160-DBEA-4F81-86D3-7B82A27C9E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44E3CB1-1331-42A9-9C52-64992885A66B}"/>
              </a:ext>
            </a:extLst>
          </p:cNvPr>
          <p:cNvSpPr/>
          <p:nvPr/>
        </p:nvSpPr>
        <p:spPr>
          <a:xfrm>
            <a:off x="755650" y="1412776"/>
            <a:ext cx="7632700" cy="576064"/>
          </a:xfrm>
          <a:prstGeom prst="rect">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Some people don’t realise how upsetting it can be to be bullied online.</a:t>
            </a:r>
          </a:p>
        </p:txBody>
      </p:sp>
      <p:sp>
        <p:nvSpPr>
          <p:cNvPr id="6" name="TextBox 5">
            <a:extLst>
              <a:ext uri="{FF2B5EF4-FFF2-40B4-BE49-F238E27FC236}">
                <a16:creationId xmlns:a16="http://schemas.microsoft.com/office/drawing/2014/main" id="{50BF5D34-36B4-4A1F-A770-A3DE2F798C3E}"/>
              </a:ext>
            </a:extLst>
          </p:cNvPr>
          <p:cNvSpPr txBox="1"/>
          <p:nvPr/>
        </p:nvSpPr>
        <p:spPr>
          <a:xfrm>
            <a:off x="827584" y="2348880"/>
            <a:ext cx="4536504" cy="3970318"/>
          </a:xfrm>
          <a:prstGeom prst="rect">
            <a:avLst/>
          </a:prstGeom>
          <a:noFill/>
        </p:spPr>
        <p:txBody>
          <a:bodyPr wrap="square" rtlCol="0">
            <a:spAutoFit/>
          </a:bodyPr>
          <a:lstStyle/>
          <a:p>
            <a:r>
              <a:rPr lang="en-GB" dirty="0"/>
              <a:t>Children who have experienced </a:t>
            </a:r>
            <a:r>
              <a:rPr lang="en-GB" b="1" dirty="0"/>
              <a:t>cyberbullying</a:t>
            </a:r>
            <a:r>
              <a:rPr lang="en-GB" dirty="0"/>
              <a:t> say it makes them feel lonely, sad and frightened.</a:t>
            </a:r>
          </a:p>
          <a:p>
            <a:pPr marL="285750" indent="-285750" fontAlgn="base">
              <a:buFont typeface="Arial" panose="020B0604020202020204" pitchFamily="34" charset="0"/>
              <a:buChar char="•"/>
            </a:pPr>
            <a:r>
              <a:rPr lang="en-GB" dirty="0"/>
              <a:t>Some children receiving nasty messages might want to stop coming to school. </a:t>
            </a:r>
          </a:p>
          <a:p>
            <a:pPr marL="285750" indent="-285750" fontAlgn="base">
              <a:buFont typeface="Arial" panose="020B0604020202020204" pitchFamily="34" charset="0"/>
              <a:buChar char="•"/>
            </a:pPr>
            <a:r>
              <a:rPr lang="en-GB" dirty="0"/>
              <a:t>They might believe what the bullies are saying and think the problem is with them but it isn’t – it’s the bullies who have the problem.</a:t>
            </a:r>
          </a:p>
          <a:p>
            <a:pPr marL="285750" indent="-285750" fontAlgn="base">
              <a:buFont typeface="Arial" panose="020B0604020202020204" pitchFamily="34" charset="0"/>
              <a:buChar char="•"/>
            </a:pPr>
            <a:r>
              <a:rPr lang="en-GB" dirty="0"/>
              <a:t>Others might start retaliating – that means doing the same thing back to the bullies. This doesn’t address the problem, it makes things worse.</a:t>
            </a:r>
          </a:p>
          <a:p>
            <a:endParaRPr lang="en-GB" dirty="0"/>
          </a:p>
        </p:txBody>
      </p:sp>
      <p:sp>
        <p:nvSpPr>
          <p:cNvPr id="10" name="Rectangle 9">
            <a:extLst>
              <a:ext uri="{FF2B5EF4-FFF2-40B4-BE49-F238E27FC236}">
                <a16:creationId xmlns:a16="http://schemas.microsoft.com/office/drawing/2014/main" id="{7439D214-F9E4-43E5-8512-C10067CCD083}"/>
              </a:ext>
            </a:extLst>
          </p:cNvPr>
          <p:cNvSpPr/>
          <p:nvPr/>
        </p:nvSpPr>
        <p:spPr>
          <a:xfrm>
            <a:off x="5364088" y="2276872"/>
            <a:ext cx="3024262" cy="3815953"/>
          </a:xfrm>
          <a:prstGeom prst="rect">
            <a:avLst/>
          </a:prstGeom>
          <a:solidFill>
            <a:srgbClr val="AFDEF9"/>
          </a:solidFill>
          <a:ln w="762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0C7D461-D214-4DEC-9074-316140C6AB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9434" y="2393118"/>
            <a:ext cx="2702008" cy="3699707"/>
          </a:xfrm>
          <a:prstGeom prst="rect">
            <a:avLst/>
          </a:prstGeom>
        </p:spPr>
      </p:pic>
      <p:pic>
        <p:nvPicPr>
          <p:cNvPr id="8" name="Picture 7" descr="A person with collar shirt&#10;&#10;Description automatically generated">
            <a:extLst>
              <a:ext uri="{FF2B5EF4-FFF2-40B4-BE49-F238E27FC236}">
                <a16:creationId xmlns:a16="http://schemas.microsoft.com/office/drawing/2014/main" id="{8965AE66-83CE-43E9-8214-170E58D902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9485" y="2708920"/>
            <a:ext cx="2962682" cy="3375623"/>
          </a:xfrm>
          <a:prstGeom prst="rect">
            <a:avLst/>
          </a:prstGeom>
        </p:spPr>
      </p:pic>
      <p:pic>
        <p:nvPicPr>
          <p:cNvPr id="22" name="Picture 21">
            <a:extLst>
              <a:ext uri="{FF2B5EF4-FFF2-40B4-BE49-F238E27FC236}">
                <a16:creationId xmlns:a16="http://schemas.microsoft.com/office/drawing/2014/main" id="{F41B6A4B-8E5C-4BB5-A8FC-786885626E0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08104" y="2564904"/>
            <a:ext cx="2775076" cy="3375623"/>
          </a:xfrm>
          <a:prstGeom prst="rect">
            <a:avLst/>
          </a:prstGeom>
        </p:spPr>
      </p:pic>
      <p:pic>
        <p:nvPicPr>
          <p:cNvPr id="23" name="Picture 22">
            <a:extLst>
              <a:ext uri="{FF2B5EF4-FFF2-40B4-BE49-F238E27FC236}">
                <a16:creationId xmlns:a16="http://schemas.microsoft.com/office/drawing/2014/main" id="{D6DBA61E-4AE1-431F-9491-C9F8A5F3036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397324" y="3290154"/>
            <a:ext cx="2919092" cy="2814322"/>
          </a:xfrm>
          <a:prstGeom prst="rect">
            <a:avLst/>
          </a:prstGeom>
        </p:spPr>
      </p:pic>
      <p:sp>
        <p:nvSpPr>
          <p:cNvPr id="17" name="Rectangle 16">
            <a:extLst>
              <a:ext uri="{FF2B5EF4-FFF2-40B4-BE49-F238E27FC236}">
                <a16:creationId xmlns:a16="http://schemas.microsoft.com/office/drawing/2014/main" id="{B2F10A2D-3535-4C0D-8D9E-1AE11439C9F9}"/>
              </a:ext>
            </a:extLst>
          </p:cNvPr>
          <p:cNvSpPr/>
          <p:nvPr/>
        </p:nvSpPr>
        <p:spPr>
          <a:xfrm>
            <a:off x="755650" y="2276872"/>
            <a:ext cx="7632700" cy="3815953"/>
          </a:xfrm>
          <a:prstGeom prst="rect">
            <a:avLst/>
          </a:prstGeom>
          <a:noFill/>
          <a:ln w="7620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84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par>
                                <p:cTn id="13" presetID="22" presetClass="entr" presetSubtype="1"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up)">
                                      <p:cBhvr>
                                        <p:cTn id="15" dur="500"/>
                                        <p:tgtEl>
                                          <p:spTgt spid="6">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up)">
                                      <p:cBhvr>
                                        <p:cTn id="26" dur="500"/>
                                        <p:tgtEl>
                                          <p:spTgt spid="6">
                                            <p:txEl>
                                              <p:pRg st="1" end="1"/>
                                            </p:txEl>
                                          </p:spTgt>
                                        </p:tgtEl>
                                      </p:cBhvr>
                                    </p:animEffect>
                                  </p:childTnLst>
                                </p:cTn>
                              </p:par>
                              <p:par>
                                <p:cTn id="27" presetID="10" presetClass="exit" presetSubtype="0" fill="hold" nodeType="with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up)">
                                      <p:cBhvr>
                                        <p:cTn id="38" dur="500"/>
                                        <p:tgtEl>
                                          <p:spTgt spid="6">
                                            <p:txEl>
                                              <p:pRg st="2" end="2"/>
                                            </p:txEl>
                                          </p:spTgt>
                                        </p:tgtEl>
                                      </p:cBhvr>
                                    </p:animEffect>
                                  </p:childTnLst>
                                </p:cTn>
                              </p:par>
                              <p:par>
                                <p:cTn id="39" presetID="10" presetClass="exit" presetSubtype="0" fill="hold" nodeType="with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up)">
                                      <p:cBhvr>
                                        <p:cTn id="50" dur="500"/>
                                        <p:tgtEl>
                                          <p:spTgt spid="6">
                                            <p:txEl>
                                              <p:pRg st="3" end="3"/>
                                            </p:txEl>
                                          </p:spTgt>
                                        </p:tgtEl>
                                      </p:cBhvr>
                                    </p:animEffec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1005890"/>
          </a:xfrm>
        </p:spPr>
        <p:txBody>
          <a:bodyPr/>
          <a:lstStyle/>
          <a:p>
            <a:pPr algn="ctr"/>
            <a:r>
              <a:rPr lang="en-GB" dirty="0">
                <a:latin typeface="Twinkl" pitchFamily="2" charset="0"/>
              </a:rPr>
              <a:t>Be Kind Online</a:t>
            </a:r>
          </a:p>
        </p:txBody>
      </p:sp>
      <p:pic>
        <p:nvPicPr>
          <p:cNvPr id="18" name="border" descr="A picture containing monitor, bird, food&#10;&#10;Description automatically generated" hidden="1">
            <a:extLst>
              <a:ext uri="{FF2B5EF4-FFF2-40B4-BE49-F238E27FC236}">
                <a16:creationId xmlns:a16="http://schemas.microsoft.com/office/drawing/2014/main" id="{BC0CA160-DBEA-4F81-86D3-7B82A27C9E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A44E3CB1-1331-42A9-9C52-64992885A66B}"/>
              </a:ext>
            </a:extLst>
          </p:cNvPr>
          <p:cNvSpPr/>
          <p:nvPr/>
        </p:nvSpPr>
        <p:spPr>
          <a:xfrm>
            <a:off x="755650" y="1412775"/>
            <a:ext cx="7632700" cy="749615"/>
          </a:xfrm>
          <a:prstGeom prst="rect">
            <a:avLst/>
          </a:prstGeom>
          <a:solidFill>
            <a:srgbClr val="CF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Take a look at the </a:t>
            </a:r>
            <a:r>
              <a:rPr lang="en-GB" b="1" dirty="0"/>
              <a:t>Be Kind Online Cards </a:t>
            </a:r>
            <a:r>
              <a:rPr lang="en-GB" dirty="0"/>
              <a:t>and sort them into those that are kind and those that are not.</a:t>
            </a:r>
          </a:p>
        </p:txBody>
      </p:sp>
      <p:pic>
        <p:nvPicPr>
          <p:cNvPr id="5" name="Picture 4" descr="A picture containing text&#10;&#10;Description automatically generated">
            <a:extLst>
              <a:ext uri="{FF2B5EF4-FFF2-40B4-BE49-F238E27FC236}">
                <a16:creationId xmlns:a16="http://schemas.microsoft.com/office/drawing/2014/main" id="{8CC5E9E7-D94B-46DA-B99B-5AC8395348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9261" y="2348880"/>
            <a:ext cx="5445478" cy="3849711"/>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81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478895"/>
            <a:ext cx="8220075" cy="1005890"/>
          </a:xfrm>
        </p:spPr>
        <p:txBody>
          <a:bodyPr/>
          <a:lstStyle/>
          <a:p>
            <a:pPr algn="ctr"/>
            <a:r>
              <a:rPr lang="en-GB" dirty="0">
                <a:latin typeface="Twinkl" pitchFamily="2" charset="0"/>
              </a:rPr>
              <a:t>Be Kind Online</a:t>
            </a:r>
          </a:p>
        </p:txBody>
      </p:sp>
      <p:sp>
        <p:nvSpPr>
          <p:cNvPr id="3" name="TextBox 2">
            <a:extLst>
              <a:ext uri="{FF2B5EF4-FFF2-40B4-BE49-F238E27FC236}">
                <a16:creationId xmlns:a16="http://schemas.microsoft.com/office/drawing/2014/main" id="{C355EC94-2081-41D7-8B3E-47564BC550F2}"/>
              </a:ext>
            </a:extLst>
          </p:cNvPr>
          <p:cNvSpPr txBox="1"/>
          <p:nvPr/>
        </p:nvSpPr>
        <p:spPr>
          <a:xfrm>
            <a:off x="755650" y="1412776"/>
            <a:ext cx="7632700" cy="369332"/>
          </a:xfrm>
          <a:prstGeom prst="rect">
            <a:avLst/>
          </a:prstGeom>
          <a:noFill/>
        </p:spPr>
        <p:txBody>
          <a:bodyPr wrap="square" rtlCol="0">
            <a:spAutoFit/>
          </a:bodyPr>
          <a:lstStyle/>
          <a:p>
            <a:pPr algn="ctr"/>
            <a:r>
              <a:rPr lang="en-GB" dirty="0"/>
              <a:t>How did you do with sorting the cards?</a:t>
            </a:r>
          </a:p>
        </p:txBody>
      </p:sp>
      <p:sp>
        <p:nvSpPr>
          <p:cNvPr id="8" name="Rectangle 7">
            <a:extLst>
              <a:ext uri="{FF2B5EF4-FFF2-40B4-BE49-F238E27FC236}">
                <a16:creationId xmlns:a16="http://schemas.microsoft.com/office/drawing/2014/main" id="{9D666806-6B74-4D6A-8244-61DB26A12658}"/>
              </a:ext>
            </a:extLst>
          </p:cNvPr>
          <p:cNvSpPr/>
          <p:nvPr/>
        </p:nvSpPr>
        <p:spPr>
          <a:xfrm>
            <a:off x="3131914" y="2418666"/>
            <a:ext cx="5256436" cy="2234470"/>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r>
              <a:rPr lang="en-GB" dirty="0"/>
              <a:t>We can all be kind online.</a:t>
            </a:r>
          </a:p>
          <a:p>
            <a:endParaRPr lang="en-GB" dirty="0"/>
          </a:p>
          <a:p>
            <a:r>
              <a:rPr lang="en-GB" dirty="0"/>
              <a:t>Show respect to others.</a:t>
            </a:r>
          </a:p>
          <a:p>
            <a:endParaRPr lang="en-GB" dirty="0"/>
          </a:p>
          <a:p>
            <a:r>
              <a:rPr lang="en-GB" dirty="0"/>
              <a:t>Think to yourself before you send a message or post something online, ‘Would I like this if it happened to me?’.</a:t>
            </a:r>
          </a:p>
        </p:txBody>
      </p:sp>
      <p:sp>
        <p:nvSpPr>
          <p:cNvPr id="12" name="Rectangle 11">
            <a:extLst>
              <a:ext uri="{FF2B5EF4-FFF2-40B4-BE49-F238E27FC236}">
                <a16:creationId xmlns:a16="http://schemas.microsoft.com/office/drawing/2014/main" id="{C7922B57-9AFF-437D-B656-89C10DA75A65}"/>
              </a:ext>
            </a:extLst>
          </p:cNvPr>
          <p:cNvSpPr/>
          <p:nvPr/>
        </p:nvSpPr>
        <p:spPr>
          <a:xfrm>
            <a:off x="3136850" y="4952858"/>
            <a:ext cx="5256436" cy="984732"/>
          </a:xfrm>
          <a:prstGeom prst="rect">
            <a:avLst/>
          </a:prstGeom>
          <a:solidFill>
            <a:srgbClr val="E94E13"/>
          </a:solidFill>
          <a:ln>
            <a:noFill/>
          </a:ln>
        </p:spPr>
        <p:style>
          <a:lnRef idx="2">
            <a:schemeClr val="accent1">
              <a:shade val="50000"/>
            </a:schemeClr>
          </a:lnRef>
          <a:fillRef idx="1">
            <a:schemeClr val="accent1"/>
          </a:fillRef>
          <a:effectRef idx="0">
            <a:schemeClr val="accent1"/>
          </a:effectRef>
          <a:fontRef idx="minor">
            <a:schemeClr val="lt1"/>
          </a:fontRef>
        </p:style>
        <p:txBody>
          <a:bodyPr lIns="936000" rtlCol="0" anchor="ctr"/>
          <a:lstStyle/>
          <a:p>
            <a:r>
              <a:rPr lang="en-GB" dirty="0"/>
              <a:t>If you, or someone you know, is being bullied online, report it to someone and get help.</a:t>
            </a:r>
          </a:p>
        </p:txBody>
      </p:sp>
      <p:pic>
        <p:nvPicPr>
          <p:cNvPr id="7" name="Picture 6" descr="A person wearing a hat&#10;&#10;Description automatically generated">
            <a:extLst>
              <a:ext uri="{FF2B5EF4-FFF2-40B4-BE49-F238E27FC236}">
                <a16:creationId xmlns:a16="http://schemas.microsoft.com/office/drawing/2014/main" id="{88B67815-9F37-45D9-9D4B-682B3DBF00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642" y="1988840"/>
            <a:ext cx="3425982" cy="4868821"/>
          </a:xfrm>
          <a:prstGeom prst="rect">
            <a:avLst/>
          </a:prstGeom>
        </p:spPr>
      </p:pic>
      <p:pic>
        <p:nvPicPr>
          <p:cNvPr id="18" name="border" descr="A picture containing monitor, bird, food&#10;&#10;Description automatically generated" hidden="1">
            <a:extLst>
              <a:ext uri="{FF2B5EF4-FFF2-40B4-BE49-F238E27FC236}">
                <a16:creationId xmlns:a16="http://schemas.microsoft.com/office/drawing/2014/main" id="{BC0CA160-DBEA-4F81-86D3-7B82A27C9E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55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500"/>
                                        <p:tgtEl>
                                          <p:spTgt spid="8">
                                            <p:txEl>
                                              <p:pRg st="4" end="4"/>
                                            </p:txEl>
                                          </p:spTgt>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 shot of a computer&#10;&#10;Description automatically generated">
            <a:extLst>
              <a:ext uri="{FF2B5EF4-FFF2-40B4-BE49-F238E27FC236}">
                <a16:creationId xmlns:a16="http://schemas.microsoft.com/office/drawing/2014/main" id="{8E7D1F7B-6E53-4DC0-B545-AAF901E978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890598"/>
            <a:ext cx="3430854" cy="5067797"/>
          </a:xfrm>
          <a:prstGeom prst="rect">
            <a:avLst/>
          </a:prstGeom>
        </p:spPr>
      </p:pic>
      <p:pic>
        <p:nvPicPr>
          <p:cNvPr id="12" name="Picture 11" descr="A black and silver phone&#10;&#10;Description automatically generated">
            <a:extLst>
              <a:ext uri="{FF2B5EF4-FFF2-40B4-BE49-F238E27FC236}">
                <a16:creationId xmlns:a16="http://schemas.microsoft.com/office/drawing/2014/main" id="{909B1D3D-9D95-4800-BC72-4A8039A6EB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808702"/>
            <a:ext cx="3761561" cy="5319585"/>
          </a:xfrm>
          <a:prstGeom prst="rect">
            <a:avLst/>
          </a:prstGeom>
        </p:spPr>
      </p:pic>
      <p:sp>
        <p:nvSpPr>
          <p:cNvPr id="4" name="Rectangle: Rounded Corners 3">
            <a:hlinkClick r:id="rId4" action="ppaction://hlinksldjump"/>
          </p:cNvPr>
          <p:cNvSpPr/>
          <p:nvPr/>
        </p:nvSpPr>
        <p:spPr>
          <a:xfrm>
            <a:off x="1830023" y="2683498"/>
            <a:ext cx="1569992" cy="1569992"/>
          </a:xfrm>
          <a:prstGeom prst="roundRect">
            <a:avLst/>
          </a:prstGeom>
          <a:solidFill>
            <a:srgbClr val="F0821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rPr>
              <a:t>Consolidating</a:t>
            </a:r>
          </a:p>
        </p:txBody>
      </p:sp>
      <p:sp>
        <p:nvSpPr>
          <p:cNvPr id="14" name="Rectangle: Rounded Corners 13">
            <a:hlinkClick r:id="rId5" action="ppaction://hlinksldjump"/>
            <a:extLst>
              <a:ext uri="{FF2B5EF4-FFF2-40B4-BE49-F238E27FC236}">
                <a16:creationId xmlns:a16="http://schemas.microsoft.com/office/drawing/2014/main" id="{732AF4B7-CBEA-41FB-8AB4-5A441559CF3E}"/>
              </a:ext>
            </a:extLst>
          </p:cNvPr>
          <p:cNvSpPr/>
          <p:nvPr/>
        </p:nvSpPr>
        <p:spPr>
          <a:xfrm>
            <a:off x="6027824" y="2712073"/>
            <a:ext cx="1569992" cy="1569992"/>
          </a:xfrm>
          <a:prstGeom prst="roundRect">
            <a:avLst/>
          </a:prstGeom>
          <a:solidFill>
            <a:srgbClr val="8C368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bg1"/>
                </a:solidFill>
              </a:rPr>
              <a:t>Reflecting</a:t>
            </a:r>
          </a:p>
        </p:txBody>
      </p:sp>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grpId="0"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My Digital Wellbeing Pledge</a:t>
            </a:r>
          </a:p>
        </p:txBody>
      </p:sp>
      <p:sp>
        <p:nvSpPr>
          <p:cNvPr id="5" name="TextBox 4">
            <a:extLst>
              <a:ext uri="{FF2B5EF4-FFF2-40B4-BE49-F238E27FC236}">
                <a16:creationId xmlns:a16="http://schemas.microsoft.com/office/drawing/2014/main" id="{E278A173-9B8C-4C27-9662-C2873B0ECC72}"/>
              </a:ext>
            </a:extLst>
          </p:cNvPr>
          <p:cNvSpPr txBox="1"/>
          <p:nvPr/>
        </p:nvSpPr>
        <p:spPr>
          <a:xfrm>
            <a:off x="755650" y="1497558"/>
            <a:ext cx="7632700" cy="1477328"/>
          </a:xfrm>
          <a:prstGeom prst="rect">
            <a:avLst/>
          </a:prstGeom>
          <a:noFill/>
        </p:spPr>
        <p:txBody>
          <a:bodyPr wrap="square" rtlCol="0">
            <a:spAutoFit/>
          </a:bodyPr>
          <a:lstStyle/>
          <a:p>
            <a:pPr algn="ctr"/>
            <a:r>
              <a:rPr lang="en-GB" dirty="0"/>
              <a:t>We can’t control the behaviour of others online but we can control our own behaviour. </a:t>
            </a:r>
          </a:p>
          <a:p>
            <a:pPr algn="ctr"/>
            <a:endParaRPr lang="en-GB" dirty="0"/>
          </a:p>
          <a:p>
            <a:pPr algn="ctr"/>
            <a:r>
              <a:rPr lang="en-GB" dirty="0"/>
              <a:t>We are in control of what we do online, how we respond to others online and what we do if we see something that upsets us.</a:t>
            </a:r>
          </a:p>
        </p:txBody>
      </p:sp>
      <p:sp>
        <p:nvSpPr>
          <p:cNvPr id="6" name="Rectangle 5">
            <a:extLst>
              <a:ext uri="{FF2B5EF4-FFF2-40B4-BE49-F238E27FC236}">
                <a16:creationId xmlns:a16="http://schemas.microsoft.com/office/drawing/2014/main" id="{6C17B502-10F9-4375-8B11-75C4CEF7AE7D}"/>
              </a:ext>
            </a:extLst>
          </p:cNvPr>
          <p:cNvSpPr/>
          <p:nvPr/>
        </p:nvSpPr>
        <p:spPr>
          <a:xfrm>
            <a:off x="4331855" y="2772618"/>
            <a:ext cx="3922542" cy="1656184"/>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Fill in the </a:t>
            </a:r>
            <a:r>
              <a:rPr lang="en-GB" b="1" dirty="0"/>
              <a:t>My Digital Wellbeing Pledge </a:t>
            </a:r>
            <a:r>
              <a:rPr lang="en-GB" dirty="0"/>
              <a:t>by</a:t>
            </a:r>
            <a:r>
              <a:rPr lang="en-GB" b="1" dirty="0"/>
              <a:t> </a:t>
            </a:r>
            <a:r>
              <a:rPr lang="en-GB" dirty="0"/>
              <a:t>stating the things that you are going to make sure you do to stay safe and happy online.</a:t>
            </a:r>
          </a:p>
        </p:txBody>
      </p:sp>
      <p:pic>
        <p:nvPicPr>
          <p:cNvPr id="4" name="Picture 3" descr="A screenshot of a cell phone&#10;&#10;Description automatically generated">
            <a:extLst>
              <a:ext uri="{FF2B5EF4-FFF2-40B4-BE49-F238E27FC236}">
                <a16:creationId xmlns:a16="http://schemas.microsoft.com/office/drawing/2014/main" id="{E65DDD20-05BB-4C99-A861-BF1D54D281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5616" y="1543874"/>
            <a:ext cx="3216239" cy="4549422"/>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xEl>
                                              <p:pRg st="0" end="0"/>
                                            </p:txEl>
                                          </p:spTgt>
                                        </p:tgtEl>
                                      </p:cBhvr>
                                    </p:animEffect>
                                    <p:set>
                                      <p:cBhvr>
                                        <p:cTn id="17" dur="1" fill="hold">
                                          <p:stCondLst>
                                            <p:cond delay="499"/>
                                          </p:stCondLst>
                                        </p:cTn>
                                        <p:tgtEl>
                                          <p:spTgt spid="5">
                                            <p:txEl>
                                              <p:pRg st="0" end="0"/>
                                            </p:txEl>
                                          </p:spTgt>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xEl>
                                              <p:pRg st="2" end="2"/>
                                            </p:txEl>
                                          </p:spTgt>
                                        </p:tgtEl>
                                      </p:cBhvr>
                                    </p:animEffect>
                                    <p:set>
                                      <p:cBhvr>
                                        <p:cTn id="20" dur="1" fill="hold">
                                          <p:stCondLst>
                                            <p:cond delay="499"/>
                                          </p:stCondLst>
                                        </p:cTn>
                                        <p:tgtEl>
                                          <p:spTgt spid="5">
                                            <p:txEl>
                                              <p:pRg st="2" end="2"/>
                                            </p:txEl>
                                          </p:spTgt>
                                        </p:tgtEl>
                                        <p:attrNameLst>
                                          <p:attrName>style.visibility</p:attrName>
                                        </p:attrNameLst>
                                      </p:cBhvr>
                                      <p:to>
                                        <p:strVal val="hidden"/>
                                      </p:to>
                                    </p:set>
                                  </p:childTnLst>
                                </p:cTn>
                              </p:par>
                            </p:childTnLst>
                          </p:cTn>
                        </p:par>
                        <p:par>
                          <p:cTn id="21" fill="hold">
                            <p:stCondLst>
                              <p:cond delay="500"/>
                            </p:stCondLst>
                            <p:childTnLst>
                              <p:par>
                                <p:cTn id="22" presetID="47"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Today, I Learnt…</a:t>
            </a:r>
          </a:p>
        </p:txBody>
      </p:sp>
      <p:sp>
        <p:nvSpPr>
          <p:cNvPr id="3" name="TextBox 2">
            <a:extLst>
              <a:ext uri="{FF2B5EF4-FFF2-40B4-BE49-F238E27FC236}">
                <a16:creationId xmlns:a16="http://schemas.microsoft.com/office/drawing/2014/main" id="{918CA64E-B23C-47A5-B970-293851A92B5D}"/>
              </a:ext>
            </a:extLst>
          </p:cNvPr>
          <p:cNvSpPr txBox="1"/>
          <p:nvPr/>
        </p:nvSpPr>
        <p:spPr>
          <a:xfrm>
            <a:off x="755650" y="1497558"/>
            <a:ext cx="7632700" cy="1477328"/>
          </a:xfrm>
          <a:prstGeom prst="rect">
            <a:avLst/>
          </a:prstGeom>
          <a:noFill/>
        </p:spPr>
        <p:txBody>
          <a:bodyPr wrap="square" rtlCol="0">
            <a:spAutoFit/>
          </a:bodyPr>
          <a:lstStyle/>
          <a:p>
            <a:pPr algn="ctr"/>
            <a:r>
              <a:rPr lang="en-GB" dirty="0"/>
              <a:t>We have learnt a lot today about social media and the risks we need to be aware of when we go online using our phones, tablets, laptops, computers, games consoles and televisions.</a:t>
            </a:r>
          </a:p>
          <a:p>
            <a:pPr algn="ctr"/>
            <a:endParaRPr lang="en-GB" dirty="0"/>
          </a:p>
          <a:p>
            <a:pPr algn="ctr"/>
            <a:r>
              <a:rPr lang="en-GB" dirty="0"/>
              <a:t>Can you complete this statement?</a:t>
            </a:r>
          </a:p>
        </p:txBody>
      </p:sp>
      <p:sp>
        <p:nvSpPr>
          <p:cNvPr id="4" name="Rectangle 3">
            <a:extLst>
              <a:ext uri="{FF2B5EF4-FFF2-40B4-BE49-F238E27FC236}">
                <a16:creationId xmlns:a16="http://schemas.microsoft.com/office/drawing/2014/main" id="{2E39F9F5-D89F-4F28-B466-7D23D23008FC}"/>
              </a:ext>
            </a:extLst>
          </p:cNvPr>
          <p:cNvSpPr/>
          <p:nvPr/>
        </p:nvSpPr>
        <p:spPr>
          <a:xfrm>
            <a:off x="395536" y="3284984"/>
            <a:ext cx="8352928" cy="792088"/>
          </a:xfrm>
          <a:prstGeom prst="rect">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 stay safe and happy when using social media, I am going to…</a:t>
            </a:r>
          </a:p>
        </p:txBody>
      </p:sp>
      <p:pic>
        <p:nvPicPr>
          <p:cNvPr id="6" name="border" descr="A picture containing monitor, bird, food&#10;&#10;Description automatically generated">
            <a:extLst>
              <a:ext uri="{FF2B5EF4-FFF2-40B4-BE49-F238E27FC236}">
                <a16:creationId xmlns:a16="http://schemas.microsoft.com/office/drawing/2014/main" id="{BF4F2A8D-02C0-4322-9757-F497CCE78FE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An open computer sitting on top of a table&#10;&#10;Description automatically generated">
            <a:extLst>
              <a:ext uri="{FF2B5EF4-FFF2-40B4-BE49-F238E27FC236}">
                <a16:creationId xmlns:a16="http://schemas.microsoft.com/office/drawing/2014/main" id="{B1ED02EA-57B5-412A-9DDE-EC3547398C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35756">
            <a:off x="1135197" y="4021217"/>
            <a:ext cx="2952254" cy="2049246"/>
          </a:xfrm>
          <a:prstGeom prst="rect">
            <a:avLst/>
          </a:prstGeom>
        </p:spPr>
      </p:pic>
      <p:pic>
        <p:nvPicPr>
          <p:cNvPr id="12" name="Picture 11" descr="A picture containing sitting, white, photo, sign&#10;&#10;Description automatically generated">
            <a:extLst>
              <a:ext uri="{FF2B5EF4-FFF2-40B4-BE49-F238E27FC236}">
                <a16:creationId xmlns:a16="http://schemas.microsoft.com/office/drawing/2014/main" id="{3B9875F2-BAC4-48F9-A011-27B70E100E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313058">
            <a:off x="5839240" y="4007991"/>
            <a:ext cx="1284983" cy="2008918"/>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47"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know how to look after my physical wellbeing and mental health when using the Internet.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know how to protect my physical wellbeing when online.</a:t>
            </a:r>
          </a:p>
          <a:p>
            <a:r>
              <a:rPr lang="en-GB" dirty="0">
                <a:latin typeface="Twinkl" pitchFamily="50" charset="0"/>
              </a:rPr>
              <a:t>I know how to protect my mental health when online.</a:t>
            </a:r>
          </a:p>
          <a:p>
            <a:r>
              <a:rPr lang="en-GB" dirty="0">
                <a:latin typeface="Twinkl" pitchFamily="50" charset="0"/>
              </a:rPr>
              <a:t>I can identify online risks, including social media risks.</a:t>
            </a:r>
          </a:p>
          <a:p>
            <a:r>
              <a:rPr lang="en-GB" dirty="0">
                <a:latin typeface="Twinkl" pitchFamily="50" charset="0"/>
              </a:rPr>
              <a:t>I know what to do about cyberbullying.</a:t>
            </a:r>
          </a:p>
        </p:txBody>
      </p:sp>
      <p:sp>
        <p:nvSpPr>
          <p:cNvPr id="9" name="TextBox 21"/>
          <p:cNvSpPr txBox="1">
            <a:spLocks noChangeArrowheads="1"/>
          </p:cNvSpPr>
          <p:nvPr/>
        </p:nvSpPr>
        <p:spPr bwMode="auto">
          <a:xfrm>
            <a:off x="2555776" y="6272787"/>
            <a:ext cx="4104456" cy="7026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esk with a computer&#10;&#10;Description automatically generated">
            <a:extLst>
              <a:ext uri="{FF2B5EF4-FFF2-40B4-BE49-F238E27FC236}">
                <a16:creationId xmlns:a16="http://schemas.microsoft.com/office/drawing/2014/main" id="{04F806D0-B3F5-4A1B-9AE2-A60089B82E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1602" y="322310"/>
            <a:ext cx="8291266" cy="6275042"/>
          </a:xfrm>
          <a:prstGeom prst="rect">
            <a:avLst/>
          </a:prstGeom>
        </p:spPr>
      </p:pic>
      <p:pic>
        <p:nvPicPr>
          <p:cNvPr id="5" name="Picture 4">
            <a:extLst>
              <a:ext uri="{FF2B5EF4-FFF2-40B4-BE49-F238E27FC236}">
                <a16:creationId xmlns:a16="http://schemas.microsoft.com/office/drawing/2014/main" id="{6FDC3CEE-BA8D-4A87-B38E-EA5527E27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5576" y="3285062"/>
            <a:ext cx="2592289" cy="3278836"/>
          </a:xfrm>
          <a:prstGeom prst="rect">
            <a:avLst/>
          </a:prstGeom>
        </p:spPr>
      </p:pic>
      <p:pic>
        <p:nvPicPr>
          <p:cNvPr id="7" name="Picture 6" descr="A person wearing a costume&#10;&#10;Description automatically generated">
            <a:extLst>
              <a:ext uri="{FF2B5EF4-FFF2-40B4-BE49-F238E27FC236}">
                <a16:creationId xmlns:a16="http://schemas.microsoft.com/office/drawing/2014/main" id="{0FA0E34A-1878-4CF4-B3EA-EE125F251D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9172" y="3297627"/>
            <a:ext cx="2469252" cy="3155709"/>
          </a:xfrm>
          <a:prstGeom prst="rect">
            <a:avLst/>
          </a:prstGeom>
        </p:spPr>
      </p:pic>
      <p:sp>
        <p:nvSpPr>
          <p:cNvPr id="2" name="Rectangle 1">
            <a:extLst>
              <a:ext uri="{FF2B5EF4-FFF2-40B4-BE49-F238E27FC236}">
                <a16:creationId xmlns:a16="http://schemas.microsoft.com/office/drawing/2014/main" id="{7F00FFD6-4EEF-4069-BA78-83445195918D}"/>
              </a:ext>
            </a:extLst>
          </p:cNvPr>
          <p:cNvSpPr/>
          <p:nvPr/>
        </p:nvSpPr>
        <p:spPr>
          <a:xfrm>
            <a:off x="421602" y="5445224"/>
            <a:ext cx="8300796" cy="647601"/>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have you learnt today that will help you in everyday life?</a:t>
            </a:r>
          </a:p>
        </p:txBody>
      </p:sp>
      <p:pic>
        <p:nvPicPr>
          <p:cNvPr id="11" name="border" descr="A picture containing monitor, bird, food&#10;&#10;Description automatically generated">
            <a:extLst>
              <a:ext uri="{FF2B5EF4-FFF2-40B4-BE49-F238E27FC236}">
                <a16:creationId xmlns:a16="http://schemas.microsoft.com/office/drawing/2014/main" id="{BA87B99F-E2AF-4EF1-9685-A35D8855D3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85545985-A4D9-42CA-A147-400103D0C401}"/>
              </a:ext>
            </a:extLst>
          </p:cNvPr>
          <p:cNvGrpSpPr/>
          <p:nvPr/>
        </p:nvGrpSpPr>
        <p:grpSpPr>
          <a:xfrm>
            <a:off x="755650" y="892945"/>
            <a:ext cx="2952328" cy="2005385"/>
            <a:chOff x="755650" y="892945"/>
            <a:chExt cx="2952328" cy="2005385"/>
          </a:xfrm>
        </p:grpSpPr>
        <p:sp>
          <p:nvSpPr>
            <p:cNvPr id="13" name="Cloud 12">
              <a:extLst>
                <a:ext uri="{FF2B5EF4-FFF2-40B4-BE49-F238E27FC236}">
                  <a16:creationId xmlns:a16="http://schemas.microsoft.com/office/drawing/2014/main" id="{5BB9426C-B1BB-4CF8-B12C-2DEECD52CE9C}"/>
                </a:ext>
              </a:extLst>
            </p:cNvPr>
            <p:cNvSpPr/>
            <p:nvPr/>
          </p:nvSpPr>
          <p:spPr>
            <a:xfrm>
              <a:off x="755650" y="892945"/>
              <a:ext cx="2952328" cy="20053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94B8E03-C0D2-44BF-BA8C-221A41F3ED6B}"/>
                </a:ext>
              </a:extLst>
            </p:cNvPr>
            <p:cNvSpPr txBox="1"/>
            <p:nvPr/>
          </p:nvSpPr>
          <p:spPr>
            <a:xfrm>
              <a:off x="1223702" y="1433972"/>
              <a:ext cx="2016224" cy="923330"/>
            </a:xfrm>
            <a:prstGeom prst="rect">
              <a:avLst/>
            </a:prstGeom>
            <a:noFill/>
          </p:spPr>
          <p:txBody>
            <a:bodyPr wrap="square" rtlCol="0">
              <a:spAutoFit/>
            </a:bodyPr>
            <a:lstStyle/>
            <a:p>
              <a:pPr algn="ctr"/>
              <a:r>
                <a:rPr lang="en-GB" dirty="0"/>
                <a:t>What is social media and what are the risks?</a:t>
              </a:r>
            </a:p>
          </p:txBody>
        </p:sp>
      </p:grpSp>
      <p:grpSp>
        <p:nvGrpSpPr>
          <p:cNvPr id="21" name="Group 20">
            <a:extLst>
              <a:ext uri="{FF2B5EF4-FFF2-40B4-BE49-F238E27FC236}">
                <a16:creationId xmlns:a16="http://schemas.microsoft.com/office/drawing/2014/main" id="{EA175F4C-2BD6-44CE-A71C-506B40CBDAFD}"/>
              </a:ext>
            </a:extLst>
          </p:cNvPr>
          <p:cNvGrpSpPr/>
          <p:nvPr/>
        </p:nvGrpSpPr>
        <p:grpSpPr>
          <a:xfrm>
            <a:off x="5292080" y="756904"/>
            <a:ext cx="2952328" cy="2005385"/>
            <a:chOff x="5292080" y="756904"/>
            <a:chExt cx="2952328" cy="2005385"/>
          </a:xfrm>
        </p:grpSpPr>
        <p:sp>
          <p:nvSpPr>
            <p:cNvPr id="14" name="Cloud 13">
              <a:extLst>
                <a:ext uri="{FF2B5EF4-FFF2-40B4-BE49-F238E27FC236}">
                  <a16:creationId xmlns:a16="http://schemas.microsoft.com/office/drawing/2014/main" id="{23131491-83D8-4E07-B682-5C456B563C51}"/>
                </a:ext>
              </a:extLst>
            </p:cNvPr>
            <p:cNvSpPr/>
            <p:nvPr/>
          </p:nvSpPr>
          <p:spPr>
            <a:xfrm>
              <a:off x="5292080" y="756904"/>
              <a:ext cx="2952328" cy="20053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B82B4-B27C-48FA-9CAA-22C188578931}"/>
                </a:ext>
              </a:extLst>
            </p:cNvPr>
            <p:cNvSpPr txBox="1"/>
            <p:nvPr/>
          </p:nvSpPr>
          <p:spPr>
            <a:xfrm>
              <a:off x="5760132" y="1159432"/>
              <a:ext cx="2016224" cy="1200329"/>
            </a:xfrm>
            <a:prstGeom prst="rect">
              <a:avLst/>
            </a:prstGeom>
            <a:noFill/>
          </p:spPr>
          <p:txBody>
            <a:bodyPr wrap="square" rtlCol="0">
              <a:spAutoFit/>
            </a:bodyPr>
            <a:lstStyle/>
            <a:p>
              <a:pPr algn="ctr"/>
              <a:r>
                <a:rPr lang="en-GB" dirty="0"/>
                <a:t>What is cyberbullying and how does it affect people?</a:t>
              </a:r>
            </a:p>
          </p:txBody>
        </p:sp>
      </p:grpSp>
      <p:grpSp>
        <p:nvGrpSpPr>
          <p:cNvPr id="22" name="Group 21">
            <a:extLst>
              <a:ext uri="{FF2B5EF4-FFF2-40B4-BE49-F238E27FC236}">
                <a16:creationId xmlns:a16="http://schemas.microsoft.com/office/drawing/2014/main" id="{20455A2E-4C06-47D4-B2D7-76CC430B4ECA}"/>
              </a:ext>
            </a:extLst>
          </p:cNvPr>
          <p:cNvGrpSpPr/>
          <p:nvPr/>
        </p:nvGrpSpPr>
        <p:grpSpPr>
          <a:xfrm>
            <a:off x="2879812" y="3036979"/>
            <a:ext cx="3384376" cy="2280075"/>
            <a:chOff x="2879812" y="3036979"/>
            <a:chExt cx="3384376" cy="2280075"/>
          </a:xfrm>
        </p:grpSpPr>
        <p:sp>
          <p:nvSpPr>
            <p:cNvPr id="15" name="Cloud 14">
              <a:extLst>
                <a:ext uri="{FF2B5EF4-FFF2-40B4-BE49-F238E27FC236}">
                  <a16:creationId xmlns:a16="http://schemas.microsoft.com/office/drawing/2014/main" id="{C75A6147-4767-4555-9C78-D2A7103363BB}"/>
                </a:ext>
              </a:extLst>
            </p:cNvPr>
            <p:cNvSpPr/>
            <p:nvPr/>
          </p:nvSpPr>
          <p:spPr>
            <a:xfrm>
              <a:off x="2879812" y="3036979"/>
              <a:ext cx="3384376" cy="228007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54F5132-2FC8-4107-AD8B-3BE488232089}"/>
                </a:ext>
              </a:extLst>
            </p:cNvPr>
            <p:cNvSpPr txBox="1"/>
            <p:nvPr/>
          </p:nvSpPr>
          <p:spPr>
            <a:xfrm>
              <a:off x="3337375" y="3576852"/>
              <a:ext cx="2469251" cy="1200329"/>
            </a:xfrm>
            <a:prstGeom prst="rect">
              <a:avLst/>
            </a:prstGeom>
            <a:noFill/>
          </p:spPr>
          <p:txBody>
            <a:bodyPr wrap="square" rtlCol="0">
              <a:spAutoFit/>
            </a:bodyPr>
            <a:lstStyle/>
            <a:p>
              <a:pPr algn="ctr"/>
              <a:r>
                <a:rPr lang="en-GB" dirty="0"/>
                <a:t>How can I protect my physical wellbeing and mental health when online?</a:t>
              </a:r>
            </a:p>
          </p:txBody>
        </p:sp>
      </p:grpSp>
    </p:spTree>
    <p:extLst>
      <p:ext uri="{BB962C8B-B14F-4D97-AF65-F5344CB8AC3E}">
        <p14:creationId xmlns:p14="http://schemas.microsoft.com/office/powerpoint/2010/main" val="43193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know how to look after my physical wellbeing and mental health when using the Internet.</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know how to protect my physical wellbeing when online.</a:t>
            </a:r>
          </a:p>
          <a:p>
            <a:r>
              <a:rPr lang="en-GB" dirty="0">
                <a:latin typeface="Twinkl" pitchFamily="50" charset="0"/>
              </a:rPr>
              <a:t>I know how to protect my mental health when online.</a:t>
            </a:r>
          </a:p>
          <a:p>
            <a:r>
              <a:rPr lang="en-GB" dirty="0">
                <a:latin typeface="Twinkl" pitchFamily="50" charset="0"/>
              </a:rPr>
              <a:t>I can identify online risks, including social media risks.</a:t>
            </a:r>
          </a:p>
          <a:p>
            <a:r>
              <a:rPr lang="en-GB" dirty="0">
                <a:latin typeface="Twinkl" pitchFamily="50" charset="0"/>
              </a:rPr>
              <a:t>I know what to do about cyberbullying.</a:t>
            </a:r>
          </a:p>
        </p:txBody>
      </p:sp>
      <p:sp>
        <p:nvSpPr>
          <p:cNvPr id="9" name="TextBox 21"/>
          <p:cNvSpPr txBox="1">
            <a:spLocks noChangeArrowheads="1"/>
          </p:cNvSpPr>
          <p:nvPr/>
        </p:nvSpPr>
        <p:spPr bwMode="auto">
          <a:xfrm>
            <a:off x="2555776" y="6245478"/>
            <a:ext cx="4032448" cy="63248"/>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2877393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esk with a computer&#10;&#10;Description automatically generated">
            <a:extLst>
              <a:ext uri="{FF2B5EF4-FFF2-40B4-BE49-F238E27FC236}">
                <a16:creationId xmlns:a16="http://schemas.microsoft.com/office/drawing/2014/main" id="{04F806D0-B3F5-4A1B-9AE2-A60089B82E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1602" y="322310"/>
            <a:ext cx="8291266" cy="6275042"/>
          </a:xfrm>
          <a:prstGeom prst="rect">
            <a:avLst/>
          </a:prstGeom>
        </p:spPr>
      </p:pic>
      <p:pic>
        <p:nvPicPr>
          <p:cNvPr id="5" name="Picture 4">
            <a:extLst>
              <a:ext uri="{FF2B5EF4-FFF2-40B4-BE49-F238E27FC236}">
                <a16:creationId xmlns:a16="http://schemas.microsoft.com/office/drawing/2014/main" id="{6FDC3CEE-BA8D-4A87-B38E-EA5527E27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55576" y="3285062"/>
            <a:ext cx="2592289" cy="3278836"/>
          </a:xfrm>
          <a:prstGeom prst="rect">
            <a:avLst/>
          </a:prstGeom>
        </p:spPr>
      </p:pic>
      <p:pic>
        <p:nvPicPr>
          <p:cNvPr id="7" name="Picture 6" descr="A person wearing a costume&#10;&#10;Description automatically generated">
            <a:extLst>
              <a:ext uri="{FF2B5EF4-FFF2-40B4-BE49-F238E27FC236}">
                <a16:creationId xmlns:a16="http://schemas.microsoft.com/office/drawing/2014/main" id="{0FA0E34A-1878-4CF4-B3EA-EE125F251D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9172" y="3297627"/>
            <a:ext cx="2469252" cy="3155709"/>
          </a:xfrm>
          <a:prstGeom prst="rect">
            <a:avLst/>
          </a:prstGeom>
        </p:spPr>
      </p:pic>
      <p:pic>
        <p:nvPicPr>
          <p:cNvPr id="11" name="border" descr="A picture containing monitor, bird, food&#10;&#10;Description automatically generated">
            <a:extLst>
              <a:ext uri="{FF2B5EF4-FFF2-40B4-BE49-F238E27FC236}">
                <a16:creationId xmlns:a16="http://schemas.microsoft.com/office/drawing/2014/main" id="{BA87B99F-E2AF-4EF1-9685-A35D8855D3F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0" name="Group 19">
            <a:extLst>
              <a:ext uri="{FF2B5EF4-FFF2-40B4-BE49-F238E27FC236}">
                <a16:creationId xmlns:a16="http://schemas.microsoft.com/office/drawing/2014/main" id="{85545985-A4D9-42CA-A147-400103D0C401}"/>
              </a:ext>
            </a:extLst>
          </p:cNvPr>
          <p:cNvGrpSpPr/>
          <p:nvPr/>
        </p:nvGrpSpPr>
        <p:grpSpPr>
          <a:xfrm>
            <a:off x="755650" y="892945"/>
            <a:ext cx="2952328" cy="2005385"/>
            <a:chOff x="755650" y="892945"/>
            <a:chExt cx="2952328" cy="2005385"/>
          </a:xfrm>
        </p:grpSpPr>
        <p:sp>
          <p:nvSpPr>
            <p:cNvPr id="13" name="Cloud 12">
              <a:extLst>
                <a:ext uri="{FF2B5EF4-FFF2-40B4-BE49-F238E27FC236}">
                  <a16:creationId xmlns:a16="http://schemas.microsoft.com/office/drawing/2014/main" id="{5BB9426C-B1BB-4CF8-B12C-2DEECD52CE9C}"/>
                </a:ext>
              </a:extLst>
            </p:cNvPr>
            <p:cNvSpPr/>
            <p:nvPr/>
          </p:nvSpPr>
          <p:spPr>
            <a:xfrm>
              <a:off x="755650" y="892945"/>
              <a:ext cx="2952328" cy="20053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E94B8E03-C0D2-44BF-BA8C-221A41F3ED6B}"/>
                </a:ext>
              </a:extLst>
            </p:cNvPr>
            <p:cNvSpPr txBox="1"/>
            <p:nvPr/>
          </p:nvSpPr>
          <p:spPr>
            <a:xfrm>
              <a:off x="1223702" y="1433972"/>
              <a:ext cx="2016224" cy="923330"/>
            </a:xfrm>
            <a:prstGeom prst="rect">
              <a:avLst/>
            </a:prstGeom>
            <a:noFill/>
          </p:spPr>
          <p:txBody>
            <a:bodyPr wrap="square" rtlCol="0">
              <a:spAutoFit/>
            </a:bodyPr>
            <a:lstStyle/>
            <a:p>
              <a:pPr algn="ctr"/>
              <a:r>
                <a:rPr lang="en-GB" dirty="0"/>
                <a:t>What is social media and what are the risks?</a:t>
              </a:r>
            </a:p>
          </p:txBody>
        </p:sp>
      </p:grpSp>
      <p:grpSp>
        <p:nvGrpSpPr>
          <p:cNvPr id="21" name="Group 20">
            <a:extLst>
              <a:ext uri="{FF2B5EF4-FFF2-40B4-BE49-F238E27FC236}">
                <a16:creationId xmlns:a16="http://schemas.microsoft.com/office/drawing/2014/main" id="{EA175F4C-2BD6-44CE-A71C-506B40CBDAFD}"/>
              </a:ext>
            </a:extLst>
          </p:cNvPr>
          <p:cNvGrpSpPr/>
          <p:nvPr/>
        </p:nvGrpSpPr>
        <p:grpSpPr>
          <a:xfrm>
            <a:off x="5292080" y="756904"/>
            <a:ext cx="2952328" cy="2005385"/>
            <a:chOff x="5292080" y="756904"/>
            <a:chExt cx="2952328" cy="2005385"/>
          </a:xfrm>
        </p:grpSpPr>
        <p:sp>
          <p:nvSpPr>
            <p:cNvPr id="14" name="Cloud 13">
              <a:extLst>
                <a:ext uri="{FF2B5EF4-FFF2-40B4-BE49-F238E27FC236}">
                  <a16:creationId xmlns:a16="http://schemas.microsoft.com/office/drawing/2014/main" id="{23131491-83D8-4E07-B682-5C456B563C51}"/>
                </a:ext>
              </a:extLst>
            </p:cNvPr>
            <p:cNvSpPr/>
            <p:nvPr/>
          </p:nvSpPr>
          <p:spPr>
            <a:xfrm>
              <a:off x="5292080" y="756904"/>
              <a:ext cx="2952328" cy="200538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A4B82B4-B27C-48FA-9CAA-22C188578931}"/>
                </a:ext>
              </a:extLst>
            </p:cNvPr>
            <p:cNvSpPr txBox="1"/>
            <p:nvPr/>
          </p:nvSpPr>
          <p:spPr>
            <a:xfrm>
              <a:off x="5760132" y="1159432"/>
              <a:ext cx="2016224" cy="1200329"/>
            </a:xfrm>
            <a:prstGeom prst="rect">
              <a:avLst/>
            </a:prstGeom>
            <a:noFill/>
          </p:spPr>
          <p:txBody>
            <a:bodyPr wrap="square" rtlCol="0">
              <a:spAutoFit/>
            </a:bodyPr>
            <a:lstStyle/>
            <a:p>
              <a:pPr algn="ctr"/>
              <a:r>
                <a:rPr lang="en-GB" dirty="0"/>
                <a:t>What is cyberbullying and how does it affect people?</a:t>
              </a:r>
            </a:p>
          </p:txBody>
        </p:sp>
      </p:grpSp>
      <p:grpSp>
        <p:nvGrpSpPr>
          <p:cNvPr id="22" name="Group 21">
            <a:extLst>
              <a:ext uri="{FF2B5EF4-FFF2-40B4-BE49-F238E27FC236}">
                <a16:creationId xmlns:a16="http://schemas.microsoft.com/office/drawing/2014/main" id="{20455A2E-4C06-47D4-B2D7-76CC430B4ECA}"/>
              </a:ext>
            </a:extLst>
          </p:cNvPr>
          <p:cNvGrpSpPr/>
          <p:nvPr/>
        </p:nvGrpSpPr>
        <p:grpSpPr>
          <a:xfrm>
            <a:off x="2879812" y="3036979"/>
            <a:ext cx="3384376" cy="2280075"/>
            <a:chOff x="2879812" y="3036979"/>
            <a:chExt cx="3384376" cy="2280075"/>
          </a:xfrm>
        </p:grpSpPr>
        <p:sp>
          <p:nvSpPr>
            <p:cNvPr id="15" name="Cloud 14">
              <a:extLst>
                <a:ext uri="{FF2B5EF4-FFF2-40B4-BE49-F238E27FC236}">
                  <a16:creationId xmlns:a16="http://schemas.microsoft.com/office/drawing/2014/main" id="{C75A6147-4767-4555-9C78-D2A7103363BB}"/>
                </a:ext>
              </a:extLst>
            </p:cNvPr>
            <p:cNvSpPr/>
            <p:nvPr/>
          </p:nvSpPr>
          <p:spPr>
            <a:xfrm>
              <a:off x="2879812" y="3036979"/>
              <a:ext cx="3384376" cy="228007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54F5132-2FC8-4107-AD8B-3BE488232089}"/>
                </a:ext>
              </a:extLst>
            </p:cNvPr>
            <p:cNvSpPr txBox="1"/>
            <p:nvPr/>
          </p:nvSpPr>
          <p:spPr>
            <a:xfrm>
              <a:off x="3337375" y="3576852"/>
              <a:ext cx="2469251" cy="1200329"/>
            </a:xfrm>
            <a:prstGeom prst="rect">
              <a:avLst/>
            </a:prstGeom>
            <a:noFill/>
          </p:spPr>
          <p:txBody>
            <a:bodyPr wrap="square" rtlCol="0">
              <a:spAutoFit/>
            </a:bodyPr>
            <a:lstStyle/>
            <a:p>
              <a:pPr algn="ctr"/>
              <a:r>
                <a:rPr lang="en-GB" dirty="0"/>
                <a:t>How can I protect my physical wellbeing and mental health when online?</a:t>
              </a:r>
            </a:p>
          </p:txBody>
        </p:sp>
      </p:grpSp>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What Does It Mean?</a:t>
            </a:r>
          </a:p>
        </p:txBody>
      </p:sp>
      <p:sp>
        <p:nvSpPr>
          <p:cNvPr id="3" name="TextBox 2">
            <a:extLst>
              <a:ext uri="{FF2B5EF4-FFF2-40B4-BE49-F238E27FC236}">
                <a16:creationId xmlns:a16="http://schemas.microsoft.com/office/drawing/2014/main" id="{543B782A-8A53-4EB5-ACB0-13997BAA742C}"/>
              </a:ext>
            </a:extLst>
          </p:cNvPr>
          <p:cNvSpPr txBox="1"/>
          <p:nvPr/>
        </p:nvSpPr>
        <p:spPr>
          <a:xfrm>
            <a:off x="755650" y="1414517"/>
            <a:ext cx="7632700" cy="646331"/>
          </a:xfrm>
          <a:prstGeom prst="rect">
            <a:avLst/>
          </a:prstGeom>
          <a:noFill/>
        </p:spPr>
        <p:txBody>
          <a:bodyPr wrap="square" rtlCol="0">
            <a:spAutoFit/>
          </a:bodyPr>
          <a:lstStyle/>
          <a:p>
            <a:pPr algn="ctr"/>
            <a:r>
              <a:rPr lang="en-GB" dirty="0"/>
              <a:t>Today, we are going to see and use lots of specific vocabulary. Do you think you know what these words or phrases mean? </a:t>
            </a:r>
          </a:p>
        </p:txBody>
      </p:sp>
      <p:pic>
        <p:nvPicPr>
          <p:cNvPr id="17" name="border" descr="A picture containing monitor, bird, food&#10;&#10;Description automatically generated" hidden="1">
            <a:extLst>
              <a:ext uri="{FF2B5EF4-FFF2-40B4-BE49-F238E27FC236}">
                <a16:creationId xmlns:a16="http://schemas.microsoft.com/office/drawing/2014/main" id="{A36A3EA1-E12D-4E10-94B0-54AABCFB4EF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544CD456-B696-47B6-B519-932B62A9CAB3}"/>
              </a:ext>
            </a:extLst>
          </p:cNvPr>
          <p:cNvSpPr/>
          <p:nvPr/>
        </p:nvSpPr>
        <p:spPr>
          <a:xfrm>
            <a:off x="790299" y="2421830"/>
            <a:ext cx="2520000" cy="1152128"/>
          </a:xfrm>
          <a:prstGeom prst="rect">
            <a:avLst/>
          </a:prstGeom>
          <a:solidFill>
            <a:srgbClr val="00A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cyberbullying</a:t>
            </a:r>
          </a:p>
        </p:txBody>
      </p:sp>
      <p:sp>
        <p:nvSpPr>
          <p:cNvPr id="5" name="Rectangle 4">
            <a:extLst>
              <a:ext uri="{FF2B5EF4-FFF2-40B4-BE49-F238E27FC236}">
                <a16:creationId xmlns:a16="http://schemas.microsoft.com/office/drawing/2014/main" id="{2790E7C0-8179-4F86-82B9-AAB4A69F2470}"/>
              </a:ext>
            </a:extLst>
          </p:cNvPr>
          <p:cNvSpPr/>
          <p:nvPr/>
        </p:nvSpPr>
        <p:spPr>
          <a:xfrm>
            <a:off x="3310299" y="2421830"/>
            <a:ext cx="2520000" cy="1152128"/>
          </a:xfrm>
          <a:prstGeom prst="rect">
            <a:avLst/>
          </a:prstGeom>
          <a:solidFill>
            <a:srgbClr val="CD4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device</a:t>
            </a:r>
          </a:p>
        </p:txBody>
      </p:sp>
      <p:sp>
        <p:nvSpPr>
          <p:cNvPr id="6" name="Rectangle 5">
            <a:extLst>
              <a:ext uri="{FF2B5EF4-FFF2-40B4-BE49-F238E27FC236}">
                <a16:creationId xmlns:a16="http://schemas.microsoft.com/office/drawing/2014/main" id="{36123C56-F5C2-4BEC-8F80-8EC2E7AAA1BC}"/>
              </a:ext>
            </a:extLst>
          </p:cNvPr>
          <p:cNvSpPr/>
          <p:nvPr/>
        </p:nvSpPr>
        <p:spPr>
          <a:xfrm>
            <a:off x="5830299" y="2421830"/>
            <a:ext cx="2520000" cy="1152128"/>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gaming</a:t>
            </a:r>
          </a:p>
        </p:txBody>
      </p:sp>
      <p:sp>
        <p:nvSpPr>
          <p:cNvPr id="10" name="Rectangle 9">
            <a:extLst>
              <a:ext uri="{FF2B5EF4-FFF2-40B4-BE49-F238E27FC236}">
                <a16:creationId xmlns:a16="http://schemas.microsoft.com/office/drawing/2014/main" id="{21BC0FEC-EE5F-403B-B417-B8E9E507BFA8}"/>
              </a:ext>
            </a:extLst>
          </p:cNvPr>
          <p:cNvSpPr/>
          <p:nvPr/>
        </p:nvSpPr>
        <p:spPr>
          <a:xfrm>
            <a:off x="790299" y="3573487"/>
            <a:ext cx="2520000" cy="115212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online</a:t>
            </a:r>
          </a:p>
        </p:txBody>
      </p:sp>
      <p:sp>
        <p:nvSpPr>
          <p:cNvPr id="11" name="Rectangle 10">
            <a:extLst>
              <a:ext uri="{FF2B5EF4-FFF2-40B4-BE49-F238E27FC236}">
                <a16:creationId xmlns:a16="http://schemas.microsoft.com/office/drawing/2014/main" id="{91ABD1E6-F2DC-4CCB-A875-6EE247133499}"/>
              </a:ext>
            </a:extLst>
          </p:cNvPr>
          <p:cNvSpPr/>
          <p:nvPr/>
        </p:nvSpPr>
        <p:spPr>
          <a:xfrm>
            <a:off x="3310299" y="3573487"/>
            <a:ext cx="2520000" cy="1152128"/>
          </a:xfrm>
          <a:prstGeom prst="rect">
            <a:avLst/>
          </a:prstGeom>
          <a:solidFill>
            <a:srgbClr val="E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personal information</a:t>
            </a:r>
          </a:p>
        </p:txBody>
      </p:sp>
      <p:sp>
        <p:nvSpPr>
          <p:cNvPr id="12" name="Rectangle 11">
            <a:extLst>
              <a:ext uri="{FF2B5EF4-FFF2-40B4-BE49-F238E27FC236}">
                <a16:creationId xmlns:a16="http://schemas.microsoft.com/office/drawing/2014/main" id="{C6BB6561-D3B2-49C4-9009-5EADA6BFC1F0}"/>
              </a:ext>
            </a:extLst>
          </p:cNvPr>
          <p:cNvSpPr/>
          <p:nvPr/>
        </p:nvSpPr>
        <p:spPr>
          <a:xfrm>
            <a:off x="5830299" y="3573487"/>
            <a:ext cx="2520000" cy="1152128"/>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screen time</a:t>
            </a:r>
          </a:p>
        </p:txBody>
      </p:sp>
      <p:sp>
        <p:nvSpPr>
          <p:cNvPr id="13" name="Rectangle 12">
            <a:extLst>
              <a:ext uri="{FF2B5EF4-FFF2-40B4-BE49-F238E27FC236}">
                <a16:creationId xmlns:a16="http://schemas.microsoft.com/office/drawing/2014/main" id="{559B3F14-312C-46A3-A8CD-891DC23976AA}"/>
              </a:ext>
            </a:extLst>
          </p:cNvPr>
          <p:cNvSpPr/>
          <p:nvPr/>
        </p:nvSpPr>
        <p:spPr>
          <a:xfrm>
            <a:off x="790299" y="4725144"/>
            <a:ext cx="2520000" cy="1152128"/>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smartphone</a:t>
            </a:r>
          </a:p>
        </p:txBody>
      </p:sp>
      <p:sp>
        <p:nvSpPr>
          <p:cNvPr id="14" name="Rectangle 13">
            <a:extLst>
              <a:ext uri="{FF2B5EF4-FFF2-40B4-BE49-F238E27FC236}">
                <a16:creationId xmlns:a16="http://schemas.microsoft.com/office/drawing/2014/main" id="{82D53206-4103-4B05-80DA-DDA85DF0B915}"/>
              </a:ext>
            </a:extLst>
          </p:cNvPr>
          <p:cNvSpPr/>
          <p:nvPr/>
        </p:nvSpPr>
        <p:spPr>
          <a:xfrm>
            <a:off x="3310299" y="4725144"/>
            <a:ext cx="2520000" cy="1152128"/>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social media</a:t>
            </a:r>
          </a:p>
        </p:txBody>
      </p:sp>
      <p:sp>
        <p:nvSpPr>
          <p:cNvPr id="15" name="Rectangle 14">
            <a:extLst>
              <a:ext uri="{FF2B5EF4-FFF2-40B4-BE49-F238E27FC236}">
                <a16:creationId xmlns:a16="http://schemas.microsoft.com/office/drawing/2014/main" id="{5207EB5B-499B-4121-A2F5-3D89E5B89ADD}"/>
              </a:ext>
            </a:extLst>
          </p:cNvPr>
          <p:cNvSpPr/>
          <p:nvPr/>
        </p:nvSpPr>
        <p:spPr>
          <a:xfrm>
            <a:off x="5830299" y="4725144"/>
            <a:ext cx="2520000" cy="1152128"/>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tablet</a:t>
            </a:r>
          </a:p>
        </p:txBody>
      </p:sp>
      <p:sp>
        <p:nvSpPr>
          <p:cNvPr id="16" name="Rectangle 15">
            <a:extLst>
              <a:ext uri="{FF2B5EF4-FFF2-40B4-BE49-F238E27FC236}">
                <a16:creationId xmlns:a16="http://schemas.microsoft.com/office/drawing/2014/main" id="{2667CA96-BAC8-4AD3-94DA-2A0D281753F3}"/>
              </a:ext>
            </a:extLst>
          </p:cNvPr>
          <p:cNvSpPr/>
          <p:nvPr/>
        </p:nvSpPr>
        <p:spPr>
          <a:xfrm>
            <a:off x="790299" y="2421830"/>
            <a:ext cx="7568545" cy="3455442"/>
          </a:xfrm>
          <a:prstGeom prst="rect">
            <a:avLst/>
          </a:prstGeom>
          <a:solidFill>
            <a:srgbClr val="00A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Cyberbullying</a:t>
            </a:r>
          </a:p>
          <a:p>
            <a:pPr algn="ctr"/>
            <a:endParaRPr lang="en-GB" sz="2000" dirty="0"/>
          </a:p>
          <a:p>
            <a:pPr algn="ctr"/>
            <a:r>
              <a:rPr lang="en-GB" sz="2000" dirty="0"/>
              <a:t>Sending unkind or threatening messages via electronic devices.</a:t>
            </a:r>
          </a:p>
        </p:txBody>
      </p:sp>
      <p:pic>
        <p:nvPicPr>
          <p:cNvPr id="40" name="Arrow 1" descr="A close up of a logo&#10;&#10;Description automatically generated">
            <a:extLst>
              <a:ext uri="{FF2B5EF4-FFF2-40B4-BE49-F238E27FC236}">
                <a16:creationId xmlns:a16="http://schemas.microsoft.com/office/drawing/2014/main" id="{1C4307D9-D21E-41FA-AA9C-4EA1D85821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72185"/>
            <a:ext cx="567029" cy="639849"/>
          </a:xfrm>
          <a:prstGeom prst="rect">
            <a:avLst/>
          </a:prstGeom>
        </p:spPr>
      </p:pic>
      <p:sp>
        <p:nvSpPr>
          <p:cNvPr id="27" name="Rectangle 26">
            <a:extLst>
              <a:ext uri="{FF2B5EF4-FFF2-40B4-BE49-F238E27FC236}">
                <a16:creationId xmlns:a16="http://schemas.microsoft.com/office/drawing/2014/main" id="{DBF0B7E7-76C4-4636-9C89-0BDC263DABF6}"/>
              </a:ext>
            </a:extLst>
          </p:cNvPr>
          <p:cNvSpPr/>
          <p:nvPr/>
        </p:nvSpPr>
        <p:spPr>
          <a:xfrm>
            <a:off x="790299" y="2421830"/>
            <a:ext cx="7568545" cy="3455442"/>
          </a:xfrm>
          <a:prstGeom prst="rect">
            <a:avLst/>
          </a:prstGeom>
          <a:solidFill>
            <a:srgbClr val="CD4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Device</a:t>
            </a:r>
          </a:p>
          <a:p>
            <a:pPr algn="ctr"/>
            <a:endParaRPr lang="en-GB" sz="2000" dirty="0"/>
          </a:p>
          <a:p>
            <a:pPr algn="ctr"/>
            <a:r>
              <a:rPr lang="en-GB" sz="2000" dirty="0"/>
              <a:t>A piece of electronic equipment.</a:t>
            </a:r>
          </a:p>
        </p:txBody>
      </p:sp>
      <p:pic>
        <p:nvPicPr>
          <p:cNvPr id="42" name="Arrow2" descr="A close up of a logo&#10;&#10;Description automatically generated">
            <a:extLst>
              <a:ext uri="{FF2B5EF4-FFF2-40B4-BE49-F238E27FC236}">
                <a16:creationId xmlns:a16="http://schemas.microsoft.com/office/drawing/2014/main" id="{31B1FCFD-A161-45DE-8D09-0476EA42A7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28" name="Rectangle 27">
            <a:extLst>
              <a:ext uri="{FF2B5EF4-FFF2-40B4-BE49-F238E27FC236}">
                <a16:creationId xmlns:a16="http://schemas.microsoft.com/office/drawing/2014/main" id="{B080E738-3D2C-4B49-B9B4-C661A2160B1A}"/>
              </a:ext>
            </a:extLst>
          </p:cNvPr>
          <p:cNvSpPr/>
          <p:nvPr/>
        </p:nvSpPr>
        <p:spPr>
          <a:xfrm>
            <a:off x="790299" y="2421830"/>
            <a:ext cx="7568545" cy="3455442"/>
          </a:xfrm>
          <a:prstGeom prst="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Gaming</a:t>
            </a:r>
          </a:p>
          <a:p>
            <a:pPr algn="ctr"/>
            <a:endParaRPr lang="en-GB" sz="2000" dirty="0"/>
          </a:p>
          <a:p>
            <a:pPr algn="ctr"/>
            <a:r>
              <a:rPr lang="en-GB" sz="2000" dirty="0"/>
              <a:t>The action of playing video games.</a:t>
            </a:r>
          </a:p>
        </p:txBody>
      </p:sp>
      <p:pic>
        <p:nvPicPr>
          <p:cNvPr id="43" name="Arrow3" descr="A close up of a logo&#10;&#10;Description automatically generated">
            <a:extLst>
              <a:ext uri="{FF2B5EF4-FFF2-40B4-BE49-F238E27FC236}">
                <a16:creationId xmlns:a16="http://schemas.microsoft.com/office/drawing/2014/main" id="{FC0A9A08-A7C4-400A-8199-E176331F6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29" name="Rectangle 28">
            <a:extLst>
              <a:ext uri="{FF2B5EF4-FFF2-40B4-BE49-F238E27FC236}">
                <a16:creationId xmlns:a16="http://schemas.microsoft.com/office/drawing/2014/main" id="{3FD8A13D-85B4-4037-87C6-99A4CC5A20F9}"/>
              </a:ext>
            </a:extLst>
          </p:cNvPr>
          <p:cNvSpPr/>
          <p:nvPr/>
        </p:nvSpPr>
        <p:spPr>
          <a:xfrm>
            <a:off x="790299" y="2421830"/>
            <a:ext cx="7568545" cy="345544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Online</a:t>
            </a:r>
          </a:p>
          <a:p>
            <a:pPr algn="ctr"/>
            <a:endParaRPr lang="en-GB" sz="2000" dirty="0"/>
          </a:p>
          <a:p>
            <a:pPr algn="ctr"/>
            <a:r>
              <a:rPr lang="en-GB" sz="2000" dirty="0"/>
              <a:t>Connecting to the Internet or other devices, such as a computer or a printer.</a:t>
            </a:r>
          </a:p>
        </p:txBody>
      </p:sp>
      <p:pic>
        <p:nvPicPr>
          <p:cNvPr id="44" name="Arrow4" descr="A close up of a logo&#10;&#10;Description automatically generated">
            <a:extLst>
              <a:ext uri="{FF2B5EF4-FFF2-40B4-BE49-F238E27FC236}">
                <a16:creationId xmlns:a16="http://schemas.microsoft.com/office/drawing/2014/main" id="{E91BB0B3-50B7-4000-84F0-964D4A91FD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30" name="Rectangle 29">
            <a:extLst>
              <a:ext uri="{FF2B5EF4-FFF2-40B4-BE49-F238E27FC236}">
                <a16:creationId xmlns:a16="http://schemas.microsoft.com/office/drawing/2014/main" id="{8B695612-9D8C-472B-B4E1-0E32669365A4}"/>
              </a:ext>
            </a:extLst>
          </p:cNvPr>
          <p:cNvSpPr/>
          <p:nvPr/>
        </p:nvSpPr>
        <p:spPr>
          <a:xfrm>
            <a:off x="790299" y="2421830"/>
            <a:ext cx="7568545" cy="3455442"/>
          </a:xfrm>
          <a:prstGeom prst="rect">
            <a:avLst/>
          </a:prstGeom>
          <a:solidFill>
            <a:srgbClr val="E5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Personal Information</a:t>
            </a:r>
          </a:p>
          <a:p>
            <a:pPr algn="ctr"/>
            <a:endParaRPr lang="en-GB" sz="2000" dirty="0"/>
          </a:p>
          <a:p>
            <a:pPr algn="ctr"/>
            <a:r>
              <a:rPr lang="en-GB" sz="2000" dirty="0"/>
              <a:t>Specific information, such as your name, address, age and the school you go to.</a:t>
            </a:r>
          </a:p>
        </p:txBody>
      </p:sp>
      <p:pic>
        <p:nvPicPr>
          <p:cNvPr id="45" name="Arrow5" descr="A close up of a logo&#10;&#10;Description automatically generated">
            <a:extLst>
              <a:ext uri="{FF2B5EF4-FFF2-40B4-BE49-F238E27FC236}">
                <a16:creationId xmlns:a16="http://schemas.microsoft.com/office/drawing/2014/main" id="{7E3A1531-0642-4011-B947-1230D92A4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32" name="Rectangle 31">
            <a:extLst>
              <a:ext uri="{FF2B5EF4-FFF2-40B4-BE49-F238E27FC236}">
                <a16:creationId xmlns:a16="http://schemas.microsoft.com/office/drawing/2014/main" id="{2309570A-7088-4A52-BEC8-2ED7462AB865}"/>
              </a:ext>
            </a:extLst>
          </p:cNvPr>
          <p:cNvSpPr/>
          <p:nvPr/>
        </p:nvSpPr>
        <p:spPr>
          <a:xfrm>
            <a:off x="790299" y="2421830"/>
            <a:ext cx="7568545" cy="3455442"/>
          </a:xfrm>
          <a:prstGeom prst="rect">
            <a:avLst/>
          </a:prstGeom>
          <a:solidFill>
            <a:srgbClr val="006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Screen Time</a:t>
            </a:r>
          </a:p>
          <a:p>
            <a:pPr algn="ctr"/>
            <a:endParaRPr lang="en-GB" sz="2000" dirty="0"/>
          </a:p>
          <a:p>
            <a:pPr algn="ctr"/>
            <a:r>
              <a:rPr lang="en-GB" sz="2000" dirty="0"/>
              <a:t>The amount of time spent looking at a phone, tablet, computer </a:t>
            </a:r>
            <a:br>
              <a:rPr lang="en-GB" sz="2000" dirty="0"/>
            </a:br>
            <a:r>
              <a:rPr lang="en-GB" sz="2000" dirty="0"/>
              <a:t>or television screen.</a:t>
            </a:r>
          </a:p>
        </p:txBody>
      </p:sp>
      <p:pic>
        <p:nvPicPr>
          <p:cNvPr id="46" name="Arrow6" descr="A close up of a logo&#10;&#10;Description automatically generated">
            <a:extLst>
              <a:ext uri="{FF2B5EF4-FFF2-40B4-BE49-F238E27FC236}">
                <a16:creationId xmlns:a16="http://schemas.microsoft.com/office/drawing/2014/main" id="{5E268D06-61F9-4981-8643-939D49535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33" name="Rectangle 32">
            <a:extLst>
              <a:ext uri="{FF2B5EF4-FFF2-40B4-BE49-F238E27FC236}">
                <a16:creationId xmlns:a16="http://schemas.microsoft.com/office/drawing/2014/main" id="{04098C02-F402-4918-8177-0F4A2BA70BAD}"/>
              </a:ext>
            </a:extLst>
          </p:cNvPr>
          <p:cNvSpPr/>
          <p:nvPr/>
        </p:nvSpPr>
        <p:spPr>
          <a:xfrm>
            <a:off x="790299" y="2421830"/>
            <a:ext cx="7568545" cy="3455442"/>
          </a:xfrm>
          <a:prstGeom prst="rect">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Smartphone</a:t>
            </a:r>
          </a:p>
          <a:p>
            <a:pPr algn="ctr"/>
            <a:endParaRPr lang="en-GB" sz="2000" dirty="0"/>
          </a:p>
          <a:p>
            <a:pPr algn="ctr"/>
            <a:r>
              <a:rPr lang="en-GB" sz="2000" dirty="0"/>
              <a:t>A mobile phone that can do many of the things that a computer can do.</a:t>
            </a:r>
          </a:p>
        </p:txBody>
      </p:sp>
      <p:pic>
        <p:nvPicPr>
          <p:cNvPr id="47" name="Arrow7" descr="A close up of a logo&#10;&#10;Description automatically generated">
            <a:extLst>
              <a:ext uri="{FF2B5EF4-FFF2-40B4-BE49-F238E27FC236}">
                <a16:creationId xmlns:a16="http://schemas.microsoft.com/office/drawing/2014/main" id="{50BE85E2-9550-4193-B319-740D9A0FD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34" name="Rectangle 33">
            <a:extLst>
              <a:ext uri="{FF2B5EF4-FFF2-40B4-BE49-F238E27FC236}">
                <a16:creationId xmlns:a16="http://schemas.microsoft.com/office/drawing/2014/main" id="{62D79ABC-7B02-45D1-92CE-E23C386E1413}"/>
              </a:ext>
            </a:extLst>
          </p:cNvPr>
          <p:cNvSpPr/>
          <p:nvPr/>
        </p:nvSpPr>
        <p:spPr>
          <a:xfrm>
            <a:off x="790299" y="2421830"/>
            <a:ext cx="7568545" cy="3455442"/>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Social</a:t>
            </a:r>
            <a:r>
              <a:rPr lang="en-GB" sz="2000" dirty="0"/>
              <a:t> </a:t>
            </a:r>
            <a:r>
              <a:rPr lang="en-GB" sz="2000" b="1" dirty="0"/>
              <a:t>Media</a:t>
            </a:r>
          </a:p>
          <a:p>
            <a:pPr algn="ctr"/>
            <a:endParaRPr lang="en-GB" sz="2000" dirty="0"/>
          </a:p>
          <a:p>
            <a:pPr algn="ctr"/>
            <a:r>
              <a:rPr lang="en-GB" sz="2000" dirty="0"/>
              <a:t>Websites and apps that let you share content, such as messages, photos and videos.</a:t>
            </a:r>
          </a:p>
        </p:txBody>
      </p:sp>
      <p:pic>
        <p:nvPicPr>
          <p:cNvPr id="48" name="Arrow8" descr="A close up of a logo&#10;&#10;Description automatically generated">
            <a:extLst>
              <a:ext uri="{FF2B5EF4-FFF2-40B4-BE49-F238E27FC236}">
                <a16:creationId xmlns:a16="http://schemas.microsoft.com/office/drawing/2014/main" id="{A43699E0-8F73-4251-AAD0-E48FC7B1D2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
        <p:nvSpPr>
          <p:cNvPr id="35" name="Rectangle 34">
            <a:extLst>
              <a:ext uri="{FF2B5EF4-FFF2-40B4-BE49-F238E27FC236}">
                <a16:creationId xmlns:a16="http://schemas.microsoft.com/office/drawing/2014/main" id="{E72D3A58-9A08-477E-8E92-B56D917D9503}"/>
              </a:ext>
            </a:extLst>
          </p:cNvPr>
          <p:cNvSpPr/>
          <p:nvPr/>
        </p:nvSpPr>
        <p:spPr>
          <a:xfrm>
            <a:off x="790299" y="2421830"/>
            <a:ext cx="7568545" cy="3455442"/>
          </a:xfrm>
          <a:prstGeom prst="rect">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Tablet</a:t>
            </a:r>
          </a:p>
          <a:p>
            <a:pPr algn="ctr"/>
            <a:endParaRPr lang="en-GB" sz="2000" dirty="0"/>
          </a:p>
          <a:p>
            <a:pPr algn="ctr"/>
            <a:r>
              <a:rPr lang="en-GB" sz="2000" dirty="0"/>
              <a:t>A small, mobile computer with a touchscreen.</a:t>
            </a:r>
          </a:p>
        </p:txBody>
      </p:sp>
      <p:pic>
        <p:nvPicPr>
          <p:cNvPr id="49" name="Arrow9" descr="A close up of a logo&#10;&#10;Description automatically generated">
            <a:extLst>
              <a:ext uri="{FF2B5EF4-FFF2-40B4-BE49-F238E27FC236}">
                <a16:creationId xmlns:a16="http://schemas.microsoft.com/office/drawing/2014/main" id="{A2C884AD-38A2-4345-9CB2-E5C4F12E60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9592" y="2564904"/>
            <a:ext cx="567029" cy="639849"/>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iterate type="wd">
                                    <p:tmPct val="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anim calcmode="lin" valueType="num">
                                      <p:cBhvr>
                                        <p:cTn id="44" dur="500" fill="hold"/>
                                        <p:tgtEl>
                                          <p:spTgt spid="13"/>
                                        </p:tgtEl>
                                        <p:attrNameLst>
                                          <p:attrName>ppt_x</p:attrName>
                                        </p:attrNameLst>
                                      </p:cBhvr>
                                      <p:tavLst>
                                        <p:tav tm="0">
                                          <p:val>
                                            <p:strVal val="#ppt_x"/>
                                          </p:val>
                                        </p:tav>
                                        <p:tav tm="100000">
                                          <p:val>
                                            <p:strVal val="#ppt_x"/>
                                          </p:val>
                                        </p:tav>
                                      </p:tavLst>
                                    </p:anim>
                                    <p:anim calcmode="lin" valueType="num">
                                      <p:cBhvr>
                                        <p:cTn id="45" dur="5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anim calcmode="lin" valueType="num">
                                      <p:cBhvr>
                                        <p:cTn id="50" dur="500" fill="hold"/>
                                        <p:tgtEl>
                                          <p:spTgt spid="14"/>
                                        </p:tgtEl>
                                        <p:attrNameLst>
                                          <p:attrName>ppt_x</p:attrName>
                                        </p:attrNameLst>
                                      </p:cBhvr>
                                      <p:tavLst>
                                        <p:tav tm="0">
                                          <p:val>
                                            <p:strVal val="#ppt_x"/>
                                          </p:val>
                                        </p:tav>
                                        <p:tav tm="100000">
                                          <p:val>
                                            <p:strVal val="#ppt_x"/>
                                          </p:val>
                                        </p:tav>
                                      </p:tavLst>
                                    </p:anim>
                                    <p:anim calcmode="lin" valueType="num">
                                      <p:cBhvr>
                                        <p:cTn id="51" dur="5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anim calcmode="lin" valueType="num">
                                      <p:cBhvr>
                                        <p:cTn id="56" dur="500" fill="hold"/>
                                        <p:tgtEl>
                                          <p:spTgt spid="15"/>
                                        </p:tgtEl>
                                        <p:attrNameLst>
                                          <p:attrName>ppt_x</p:attrName>
                                        </p:attrNameLst>
                                      </p:cBhvr>
                                      <p:tavLst>
                                        <p:tav tm="0">
                                          <p:val>
                                            <p:strVal val="#ppt_x"/>
                                          </p:val>
                                        </p:tav>
                                        <p:tav tm="100000">
                                          <p:val>
                                            <p:strVal val="#ppt_x"/>
                                          </p:val>
                                        </p:tav>
                                      </p:tavLst>
                                    </p:anim>
                                    <p:anim calcmode="lin" valueType="num">
                                      <p:cBhvr>
                                        <p:cTn id="5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4"/>
                    </p:tgtEl>
                  </p:cond>
                </p:stCondLst>
                <p:endSync evt="end" delay="0">
                  <p:rtn val="all"/>
                </p:endSync>
                <p:childTnLst>
                  <p:par>
                    <p:cTn id="59" fill="hold">
                      <p:stCondLst>
                        <p:cond delay="0"/>
                      </p:stCondLst>
                      <p:childTnLst>
                        <p:par>
                          <p:cTn id="60" fill="hold">
                            <p:stCondLst>
                              <p:cond delay="0"/>
                            </p:stCondLst>
                            <p:childTnLst>
                              <p:par>
                                <p:cTn id="61" presetID="16" presetClass="entr" presetSubtype="37"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outVertical)">
                                      <p:cBhvr>
                                        <p:cTn id="63" dur="500"/>
                                        <p:tgtEl>
                                          <p:spTgt spid="16"/>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childTnLst>
                    </p:cTn>
                  </p:par>
                </p:childTnLst>
              </p:cTn>
              <p:nextCondLst>
                <p:cond evt="onClick" delay="0">
                  <p:tgtEl>
                    <p:spTgt spid="4"/>
                  </p:tgtEl>
                </p:cond>
              </p:nextCondLst>
            </p:seq>
            <p:seq concurrent="1" nextAc="seek">
              <p:cTn id="68" restart="whenNotActive" fill="hold" evtFilter="cancelBubble" nodeType="interactiveSeq">
                <p:stCondLst>
                  <p:cond evt="onClick" delay="0">
                    <p:tgtEl>
                      <p:spTgt spid="5"/>
                    </p:tgtEl>
                  </p:cond>
                </p:stCondLst>
                <p:endSync evt="end" delay="0">
                  <p:rtn val="all"/>
                </p:endSync>
                <p:childTnLst>
                  <p:par>
                    <p:cTn id="69" fill="hold">
                      <p:stCondLst>
                        <p:cond delay="0"/>
                      </p:stCondLst>
                      <p:childTnLst>
                        <p:par>
                          <p:cTn id="70" fill="hold">
                            <p:stCondLst>
                              <p:cond delay="0"/>
                            </p:stCondLst>
                            <p:childTnLst>
                              <p:par>
                                <p:cTn id="71" presetID="16" presetClass="entr" presetSubtype="37"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barn(outVertical)">
                                      <p:cBhvr>
                                        <p:cTn id="73" dur="500"/>
                                        <p:tgtEl>
                                          <p:spTgt spid="27"/>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childTnLst>
              </p:cTn>
              <p:nextCondLst>
                <p:cond evt="onClick" delay="0">
                  <p:tgtEl>
                    <p:spTgt spid="5"/>
                  </p:tgtEl>
                </p:cond>
              </p:nextCondLst>
            </p:seq>
            <p:seq concurrent="1" nextAc="seek">
              <p:cTn id="78" restart="whenNotActive" fill="hold" evtFilter="cancelBubble" nodeType="interactiveSeq">
                <p:stCondLst>
                  <p:cond evt="onClick" delay="0">
                    <p:tgtEl>
                      <p:spTgt spid="6"/>
                    </p:tgtEl>
                  </p:cond>
                </p:stCondLst>
                <p:endSync evt="end" delay="0">
                  <p:rtn val="all"/>
                </p:endSync>
                <p:childTnLst>
                  <p:par>
                    <p:cTn id="79" fill="hold">
                      <p:stCondLst>
                        <p:cond delay="0"/>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outVertical)">
                                      <p:cBhvr>
                                        <p:cTn id="83" dur="500"/>
                                        <p:tgtEl>
                                          <p:spTgt spid="28"/>
                                        </p:tgtEl>
                                      </p:cBhvr>
                                    </p:animEffect>
                                  </p:childTnLst>
                                </p:cTn>
                              </p:par>
                            </p:childTnLst>
                          </p:cTn>
                        </p:par>
                        <p:par>
                          <p:cTn id="84" fill="hold">
                            <p:stCondLst>
                              <p:cond delay="500"/>
                            </p:stCondLst>
                            <p:childTnLst>
                              <p:par>
                                <p:cTn id="85" presetID="10" presetClass="entr" presetSubtype="0"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childTnLst>
                    </p:cTn>
                  </p:par>
                </p:childTnLst>
              </p:cTn>
              <p:nextCondLst>
                <p:cond evt="onClick" delay="0">
                  <p:tgtEl>
                    <p:spTgt spid="6"/>
                  </p:tgtEl>
                </p:cond>
              </p:nextCondLst>
            </p:seq>
            <p:seq concurrent="1" nextAc="seek">
              <p:cTn id="88" restart="whenNotActive" fill="hold" evtFilter="cancelBubble" nodeType="interactiveSeq">
                <p:stCondLst>
                  <p:cond evt="onClick" delay="0">
                    <p:tgtEl>
                      <p:spTgt spid="10"/>
                    </p:tgtEl>
                  </p:cond>
                </p:stCondLst>
                <p:endSync evt="end" delay="0">
                  <p:rtn val="all"/>
                </p:endSync>
                <p:childTnLst>
                  <p:par>
                    <p:cTn id="89" fill="hold">
                      <p:stCondLst>
                        <p:cond delay="0"/>
                      </p:stCondLst>
                      <p:childTnLst>
                        <p:par>
                          <p:cTn id="90" fill="hold">
                            <p:stCondLst>
                              <p:cond delay="0"/>
                            </p:stCondLst>
                            <p:childTnLst>
                              <p:par>
                                <p:cTn id="91" presetID="16" presetClass="entr" presetSubtype="37" fill="hold" grpId="0"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barn(outVertical)">
                                      <p:cBhvr>
                                        <p:cTn id="93" dur="500"/>
                                        <p:tgtEl>
                                          <p:spTgt spid="29"/>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fade">
                                      <p:cBhvr>
                                        <p:cTn id="97" dur="500"/>
                                        <p:tgtEl>
                                          <p:spTgt spid="44"/>
                                        </p:tgtEl>
                                      </p:cBhvr>
                                    </p:animEffect>
                                  </p:childTnLst>
                                </p:cTn>
                              </p:par>
                            </p:childTnLst>
                          </p:cTn>
                        </p:par>
                      </p:childTnLst>
                    </p:cTn>
                  </p:par>
                </p:childTnLst>
              </p:cTn>
              <p:nextCondLst>
                <p:cond evt="onClick" delay="0">
                  <p:tgtEl>
                    <p:spTgt spid="10"/>
                  </p:tgtEl>
                </p:cond>
              </p:nextCondLst>
            </p:seq>
            <p:seq concurrent="1" nextAc="seek">
              <p:cTn id="98" restart="whenNotActive" fill="hold" evtFilter="cancelBubble" nodeType="interactiveSeq">
                <p:stCondLst>
                  <p:cond evt="onClick" delay="0">
                    <p:tgtEl>
                      <p:spTgt spid="11"/>
                    </p:tgtEl>
                  </p:cond>
                </p:stCondLst>
                <p:endSync evt="end" delay="0">
                  <p:rtn val="all"/>
                </p:endSync>
                <p:childTnLst>
                  <p:par>
                    <p:cTn id="99" fill="hold">
                      <p:stCondLst>
                        <p:cond delay="0"/>
                      </p:stCondLst>
                      <p:childTnLst>
                        <p:par>
                          <p:cTn id="100" fill="hold">
                            <p:stCondLst>
                              <p:cond delay="0"/>
                            </p:stCondLst>
                            <p:childTnLst>
                              <p:par>
                                <p:cTn id="101" presetID="16" presetClass="entr" presetSubtype="37" fill="hold" grpId="0" nodeType="click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barn(outVertical)">
                                      <p:cBhvr>
                                        <p:cTn id="103" dur="500"/>
                                        <p:tgtEl>
                                          <p:spTgt spid="30"/>
                                        </p:tgtEl>
                                      </p:cBhvr>
                                    </p:animEffect>
                                  </p:childTnLst>
                                </p:cTn>
                              </p:par>
                            </p:childTnLst>
                          </p:cTn>
                        </p:par>
                        <p:par>
                          <p:cTn id="104" fill="hold">
                            <p:stCondLst>
                              <p:cond delay="500"/>
                            </p:stCondLst>
                            <p:childTnLst>
                              <p:par>
                                <p:cTn id="105" presetID="10" presetClass="entr" presetSubtype="0" fill="hold"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childTnLst>
                          </p:cTn>
                        </p:par>
                      </p:childTnLst>
                    </p:cTn>
                  </p:par>
                </p:childTnLst>
              </p:cTn>
              <p:nextCondLst>
                <p:cond evt="onClick" delay="0">
                  <p:tgtEl>
                    <p:spTgt spid="11"/>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16" presetClass="entr" presetSubtype="37"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barn(outVertical)">
                                      <p:cBhvr>
                                        <p:cTn id="113" dur="500"/>
                                        <p:tgtEl>
                                          <p:spTgt spid="32"/>
                                        </p:tgtEl>
                                      </p:cBhvr>
                                    </p:animEffec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nextCondLst>
                <p:cond evt="onClick" delay="0">
                  <p:tgtEl>
                    <p:spTgt spid="12"/>
                  </p:tgtEl>
                </p:cond>
              </p:nextCondLst>
            </p:seq>
            <p:seq concurrent="1" nextAc="seek">
              <p:cTn id="118" restart="whenNotActive" fill="hold" evtFilter="cancelBubble" nodeType="interactiveSeq">
                <p:stCondLst>
                  <p:cond evt="onClick" delay="0">
                    <p:tgtEl>
                      <p:spTgt spid="13"/>
                    </p:tgtEl>
                  </p:cond>
                </p:stCondLst>
                <p:endSync evt="end" delay="0">
                  <p:rtn val="all"/>
                </p:endSync>
                <p:childTnLst>
                  <p:par>
                    <p:cTn id="119" fill="hold">
                      <p:stCondLst>
                        <p:cond delay="0"/>
                      </p:stCondLst>
                      <p:childTnLst>
                        <p:par>
                          <p:cTn id="120" fill="hold">
                            <p:stCondLst>
                              <p:cond delay="0"/>
                            </p:stCondLst>
                            <p:childTnLst>
                              <p:par>
                                <p:cTn id="121" presetID="16" presetClass="entr" presetSubtype="37" fill="hold" grpId="0" nodeType="click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barn(outVertical)">
                                      <p:cBhvr>
                                        <p:cTn id="123" dur="500"/>
                                        <p:tgtEl>
                                          <p:spTgt spid="33"/>
                                        </p:tgtEl>
                                      </p:cBhvr>
                                    </p:animEffect>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childTnLst>
                          </p:cTn>
                        </p:par>
                      </p:childTnLst>
                    </p:cTn>
                  </p:par>
                </p:childTnLst>
              </p:cTn>
              <p:nextCondLst>
                <p:cond evt="onClick" delay="0">
                  <p:tgtEl>
                    <p:spTgt spid="13"/>
                  </p:tgtEl>
                </p:cond>
              </p:nextCondLst>
            </p:seq>
            <p:seq concurrent="1" nextAc="seek">
              <p:cTn id="128" restart="whenNotActive" fill="hold" evtFilter="cancelBubble" nodeType="interactiveSeq">
                <p:stCondLst>
                  <p:cond evt="onClick" delay="0">
                    <p:tgtEl>
                      <p:spTgt spid="14"/>
                    </p:tgtEl>
                  </p:cond>
                </p:stCondLst>
                <p:endSync evt="end" delay="0">
                  <p:rtn val="all"/>
                </p:endSync>
                <p:childTnLst>
                  <p:par>
                    <p:cTn id="129" fill="hold">
                      <p:stCondLst>
                        <p:cond delay="0"/>
                      </p:stCondLst>
                      <p:childTnLst>
                        <p:par>
                          <p:cTn id="130" fill="hold">
                            <p:stCondLst>
                              <p:cond delay="0"/>
                            </p:stCondLst>
                            <p:childTnLst>
                              <p:par>
                                <p:cTn id="131" presetID="16" presetClass="entr" presetSubtype="37"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arn(outVertical)">
                                      <p:cBhvr>
                                        <p:cTn id="133" dur="500"/>
                                        <p:tgtEl>
                                          <p:spTgt spid="34"/>
                                        </p:tgtEl>
                                      </p:cBhvr>
                                    </p:animEffect>
                                  </p:childTnLst>
                                </p:cTn>
                              </p:par>
                            </p:childTnLst>
                          </p:cTn>
                        </p:par>
                        <p:par>
                          <p:cTn id="134" fill="hold">
                            <p:stCondLst>
                              <p:cond delay="500"/>
                            </p:stCondLst>
                            <p:childTnLst>
                              <p:par>
                                <p:cTn id="135" presetID="10" presetClass="entr" presetSubtype="0" fill="hold" nodeType="afterEffect">
                                  <p:stCondLst>
                                    <p:cond delay="0"/>
                                  </p:stCondLst>
                                  <p:childTnLst>
                                    <p:set>
                                      <p:cBhvr>
                                        <p:cTn id="136" dur="1" fill="hold">
                                          <p:stCondLst>
                                            <p:cond delay="0"/>
                                          </p:stCondLst>
                                        </p:cTn>
                                        <p:tgtEl>
                                          <p:spTgt spid="48"/>
                                        </p:tgtEl>
                                        <p:attrNameLst>
                                          <p:attrName>style.visibility</p:attrName>
                                        </p:attrNameLst>
                                      </p:cBhvr>
                                      <p:to>
                                        <p:strVal val="visible"/>
                                      </p:to>
                                    </p:set>
                                    <p:animEffect transition="in" filter="fade">
                                      <p:cBhvr>
                                        <p:cTn id="137" dur="500"/>
                                        <p:tgtEl>
                                          <p:spTgt spid="48"/>
                                        </p:tgtEl>
                                      </p:cBhvr>
                                    </p:animEffect>
                                  </p:childTnLst>
                                </p:cTn>
                              </p:par>
                            </p:childTnLst>
                          </p:cTn>
                        </p:par>
                      </p:childTnLst>
                    </p:cTn>
                  </p:par>
                </p:childTnLst>
              </p:cTn>
              <p:nextCondLst>
                <p:cond evt="onClick" delay="0">
                  <p:tgtEl>
                    <p:spTgt spid="14"/>
                  </p:tgtEl>
                </p:cond>
              </p:nextCondLst>
            </p:seq>
            <p:seq concurrent="1" nextAc="seek">
              <p:cTn id="138" restart="whenNotActive" fill="hold" evtFilter="cancelBubble" nodeType="interactiveSeq">
                <p:stCondLst>
                  <p:cond evt="onClick" delay="0">
                    <p:tgtEl>
                      <p:spTgt spid="15"/>
                    </p:tgtEl>
                  </p:cond>
                </p:stCondLst>
                <p:endSync evt="end" delay="0">
                  <p:rtn val="all"/>
                </p:endSync>
                <p:childTnLst>
                  <p:par>
                    <p:cTn id="139" fill="hold">
                      <p:stCondLst>
                        <p:cond delay="0"/>
                      </p:stCondLst>
                      <p:childTnLst>
                        <p:par>
                          <p:cTn id="140" fill="hold">
                            <p:stCondLst>
                              <p:cond delay="0"/>
                            </p:stCondLst>
                            <p:childTnLst>
                              <p:par>
                                <p:cTn id="141" presetID="16" presetClass="entr" presetSubtype="37"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barn(outVertical)">
                                      <p:cBhvr>
                                        <p:cTn id="143" dur="500"/>
                                        <p:tgtEl>
                                          <p:spTgt spid="35"/>
                                        </p:tgtEl>
                                      </p:cBhvr>
                                    </p:animEffect>
                                  </p:childTnLst>
                                </p:cTn>
                              </p:par>
                            </p:childTnLst>
                          </p:cTn>
                        </p:par>
                        <p:par>
                          <p:cTn id="144" fill="hold">
                            <p:stCondLst>
                              <p:cond delay="500"/>
                            </p:stCondLst>
                            <p:childTnLst>
                              <p:par>
                                <p:cTn id="145" presetID="10" presetClass="entr" presetSubtype="0" fill="hold" nodeType="afterEffect">
                                  <p:stCondLst>
                                    <p:cond delay="0"/>
                                  </p:stCondLst>
                                  <p:childTnLst>
                                    <p:set>
                                      <p:cBhvr>
                                        <p:cTn id="146" dur="1" fill="hold">
                                          <p:stCondLst>
                                            <p:cond delay="0"/>
                                          </p:stCondLst>
                                        </p:cTn>
                                        <p:tgtEl>
                                          <p:spTgt spid="49"/>
                                        </p:tgtEl>
                                        <p:attrNameLst>
                                          <p:attrName>style.visibility</p:attrName>
                                        </p:attrNameLst>
                                      </p:cBhvr>
                                      <p:to>
                                        <p:strVal val="visible"/>
                                      </p:to>
                                    </p:set>
                                    <p:animEffect transition="in" filter="fade">
                                      <p:cBhvr>
                                        <p:cTn id="147" dur="500"/>
                                        <p:tgtEl>
                                          <p:spTgt spid="49"/>
                                        </p:tgtEl>
                                      </p:cBhvr>
                                    </p:animEffect>
                                  </p:childTnLst>
                                </p:cTn>
                              </p:par>
                            </p:childTnLst>
                          </p:cTn>
                        </p:par>
                      </p:childTnLst>
                    </p:cTn>
                  </p:par>
                </p:childTnLst>
              </p:cTn>
              <p:nextCondLst>
                <p:cond evt="onClick" delay="0">
                  <p:tgtEl>
                    <p:spTgt spid="15"/>
                  </p:tgtEl>
                </p:cond>
              </p:nextCondLst>
            </p:seq>
            <p:seq concurrent="1" nextAc="seek">
              <p:cTn id="148" restart="whenNotActive" fill="hold" evtFilter="cancelBubble" nodeType="interactiveSeq">
                <p:stCondLst>
                  <p:cond evt="onClick" delay="0">
                    <p:tgtEl>
                      <p:spTgt spid="40"/>
                    </p:tgtEl>
                  </p:cond>
                </p:stCondLst>
                <p:endSync evt="end" delay="0">
                  <p:rtn val="all"/>
                </p:endSync>
                <p:childTnLst>
                  <p:par>
                    <p:cTn id="149" fill="hold">
                      <p:stCondLst>
                        <p:cond delay="0"/>
                      </p:stCondLst>
                      <p:childTnLst>
                        <p:par>
                          <p:cTn id="150" fill="hold">
                            <p:stCondLst>
                              <p:cond delay="0"/>
                            </p:stCondLst>
                            <p:childTnLst>
                              <p:par>
                                <p:cTn id="151" presetID="16" presetClass="exit" presetSubtype="37" fill="hold" grpId="1" nodeType="clickEffect">
                                  <p:stCondLst>
                                    <p:cond delay="0"/>
                                  </p:stCondLst>
                                  <p:childTnLst>
                                    <p:animEffect transition="out" filter="barn(outVertical)">
                                      <p:cBhvr>
                                        <p:cTn id="152" dur="500"/>
                                        <p:tgtEl>
                                          <p:spTgt spid="16"/>
                                        </p:tgtEl>
                                      </p:cBhvr>
                                    </p:animEffect>
                                    <p:set>
                                      <p:cBhvr>
                                        <p:cTn id="153" dur="1" fill="hold">
                                          <p:stCondLst>
                                            <p:cond delay="499"/>
                                          </p:stCondLst>
                                        </p:cTn>
                                        <p:tgtEl>
                                          <p:spTgt spid="16"/>
                                        </p:tgtEl>
                                        <p:attrNameLst>
                                          <p:attrName>style.visibility</p:attrName>
                                        </p:attrNameLst>
                                      </p:cBhvr>
                                      <p:to>
                                        <p:strVal val="hidden"/>
                                      </p:to>
                                    </p:set>
                                  </p:childTnLst>
                                </p:cTn>
                              </p:par>
                              <p:par>
                                <p:cTn id="154" presetID="10" presetClass="exit" presetSubtype="0" fill="hold" nodeType="withEffect">
                                  <p:stCondLst>
                                    <p:cond delay="0"/>
                                  </p:stCondLst>
                                  <p:childTnLst>
                                    <p:animEffect transition="out" filter="fade">
                                      <p:cBhvr>
                                        <p:cTn id="155" dur="500"/>
                                        <p:tgtEl>
                                          <p:spTgt spid="40"/>
                                        </p:tgtEl>
                                      </p:cBhvr>
                                    </p:animEffect>
                                    <p:set>
                                      <p:cBhvr>
                                        <p:cTn id="15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57" restart="whenNotActive" fill="hold" evtFilter="cancelBubble" nodeType="interactiveSeq">
                <p:stCondLst>
                  <p:cond evt="onClick" delay="0">
                    <p:tgtEl>
                      <p:spTgt spid="42"/>
                    </p:tgtEl>
                  </p:cond>
                </p:stCondLst>
                <p:endSync evt="end" delay="0">
                  <p:rtn val="all"/>
                </p:endSync>
                <p:childTnLst>
                  <p:par>
                    <p:cTn id="158" fill="hold">
                      <p:stCondLst>
                        <p:cond delay="0"/>
                      </p:stCondLst>
                      <p:childTnLst>
                        <p:par>
                          <p:cTn id="159" fill="hold">
                            <p:stCondLst>
                              <p:cond delay="0"/>
                            </p:stCondLst>
                            <p:childTnLst>
                              <p:par>
                                <p:cTn id="160" presetID="16" presetClass="exit" presetSubtype="37" fill="hold" grpId="1" nodeType="clickEffect">
                                  <p:stCondLst>
                                    <p:cond delay="0"/>
                                  </p:stCondLst>
                                  <p:childTnLst>
                                    <p:animEffect transition="out" filter="barn(outVertical)">
                                      <p:cBhvr>
                                        <p:cTn id="161" dur="500"/>
                                        <p:tgtEl>
                                          <p:spTgt spid="27"/>
                                        </p:tgtEl>
                                      </p:cBhvr>
                                    </p:animEffect>
                                    <p:set>
                                      <p:cBhvr>
                                        <p:cTn id="162" dur="1" fill="hold">
                                          <p:stCondLst>
                                            <p:cond delay="499"/>
                                          </p:stCondLst>
                                        </p:cTn>
                                        <p:tgtEl>
                                          <p:spTgt spid="2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42"/>
                                        </p:tgtEl>
                                      </p:cBhvr>
                                    </p:animEffect>
                                    <p:set>
                                      <p:cBhvr>
                                        <p:cTn id="16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6" restart="whenNotActive" fill="hold" evtFilter="cancelBubble" nodeType="interactiveSeq">
                <p:stCondLst>
                  <p:cond evt="onClick" delay="0">
                    <p:tgtEl>
                      <p:spTgt spid="43"/>
                    </p:tgtEl>
                  </p:cond>
                </p:stCondLst>
                <p:endSync evt="end" delay="0">
                  <p:rtn val="all"/>
                </p:endSync>
                <p:childTnLst>
                  <p:par>
                    <p:cTn id="167" fill="hold">
                      <p:stCondLst>
                        <p:cond delay="0"/>
                      </p:stCondLst>
                      <p:childTnLst>
                        <p:par>
                          <p:cTn id="168" fill="hold">
                            <p:stCondLst>
                              <p:cond delay="0"/>
                            </p:stCondLst>
                            <p:childTnLst>
                              <p:par>
                                <p:cTn id="169" presetID="16" presetClass="exit" presetSubtype="37" fill="hold" grpId="1" nodeType="clickEffect">
                                  <p:stCondLst>
                                    <p:cond delay="0"/>
                                  </p:stCondLst>
                                  <p:childTnLst>
                                    <p:animEffect transition="out" filter="barn(outVertical)">
                                      <p:cBhvr>
                                        <p:cTn id="170" dur="500"/>
                                        <p:tgtEl>
                                          <p:spTgt spid="28"/>
                                        </p:tgtEl>
                                      </p:cBhvr>
                                    </p:animEffect>
                                    <p:set>
                                      <p:cBhvr>
                                        <p:cTn id="171" dur="1" fill="hold">
                                          <p:stCondLst>
                                            <p:cond delay="499"/>
                                          </p:stCondLst>
                                        </p:cTn>
                                        <p:tgtEl>
                                          <p:spTgt spid="28"/>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43"/>
                                        </p:tgtEl>
                                      </p:cBhvr>
                                    </p:animEffect>
                                    <p:set>
                                      <p:cBhvr>
                                        <p:cTn id="174"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5" restart="whenNotActive" fill="hold" evtFilter="cancelBubble" nodeType="interactiveSeq">
                <p:stCondLst>
                  <p:cond evt="onClick" delay="0">
                    <p:tgtEl>
                      <p:spTgt spid="44"/>
                    </p:tgtEl>
                  </p:cond>
                </p:stCondLst>
                <p:endSync evt="end" delay="0">
                  <p:rtn val="all"/>
                </p:endSync>
                <p:childTnLst>
                  <p:par>
                    <p:cTn id="176" fill="hold">
                      <p:stCondLst>
                        <p:cond delay="0"/>
                      </p:stCondLst>
                      <p:childTnLst>
                        <p:par>
                          <p:cTn id="177" fill="hold">
                            <p:stCondLst>
                              <p:cond delay="0"/>
                            </p:stCondLst>
                            <p:childTnLst>
                              <p:par>
                                <p:cTn id="178" presetID="16" presetClass="exit" presetSubtype="37" fill="hold" grpId="1" nodeType="clickEffect">
                                  <p:stCondLst>
                                    <p:cond delay="0"/>
                                  </p:stCondLst>
                                  <p:childTnLst>
                                    <p:animEffect transition="out" filter="barn(outVertical)">
                                      <p:cBhvr>
                                        <p:cTn id="179" dur="500"/>
                                        <p:tgtEl>
                                          <p:spTgt spid="29"/>
                                        </p:tgtEl>
                                      </p:cBhvr>
                                    </p:animEffect>
                                    <p:set>
                                      <p:cBhvr>
                                        <p:cTn id="180" dur="1" fill="hold">
                                          <p:stCondLst>
                                            <p:cond delay="499"/>
                                          </p:stCondLst>
                                        </p:cTn>
                                        <p:tgtEl>
                                          <p:spTgt spid="29"/>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44"/>
                                        </p:tgtEl>
                                      </p:cBhvr>
                                    </p:animEffect>
                                    <p:set>
                                      <p:cBhvr>
                                        <p:cTn id="18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4" restart="whenNotActive" fill="hold" evtFilter="cancelBubble" nodeType="interactiveSeq">
                <p:stCondLst>
                  <p:cond evt="onClick" delay="0">
                    <p:tgtEl>
                      <p:spTgt spid="45"/>
                    </p:tgtEl>
                  </p:cond>
                </p:stCondLst>
                <p:endSync evt="end" delay="0">
                  <p:rtn val="all"/>
                </p:endSync>
                <p:childTnLst>
                  <p:par>
                    <p:cTn id="185" fill="hold">
                      <p:stCondLst>
                        <p:cond delay="0"/>
                      </p:stCondLst>
                      <p:childTnLst>
                        <p:par>
                          <p:cTn id="186" fill="hold">
                            <p:stCondLst>
                              <p:cond delay="0"/>
                            </p:stCondLst>
                            <p:childTnLst>
                              <p:par>
                                <p:cTn id="187" presetID="16" presetClass="exit" presetSubtype="37" fill="hold" grpId="1" nodeType="clickEffect">
                                  <p:stCondLst>
                                    <p:cond delay="0"/>
                                  </p:stCondLst>
                                  <p:childTnLst>
                                    <p:animEffect transition="out" filter="barn(outVertical)">
                                      <p:cBhvr>
                                        <p:cTn id="188" dur="500"/>
                                        <p:tgtEl>
                                          <p:spTgt spid="30"/>
                                        </p:tgtEl>
                                      </p:cBhvr>
                                    </p:animEffect>
                                    <p:set>
                                      <p:cBhvr>
                                        <p:cTn id="189" dur="1" fill="hold">
                                          <p:stCondLst>
                                            <p:cond delay="499"/>
                                          </p:stCondLst>
                                        </p:cTn>
                                        <p:tgtEl>
                                          <p:spTgt spid="30"/>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45"/>
                                        </p:tgtEl>
                                      </p:cBhvr>
                                    </p:animEffect>
                                    <p:set>
                                      <p:cBhvr>
                                        <p:cTn id="192"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93" restart="whenNotActive" fill="hold" evtFilter="cancelBubble" nodeType="interactiveSeq">
                <p:stCondLst>
                  <p:cond evt="onClick" delay="0">
                    <p:tgtEl>
                      <p:spTgt spid="46"/>
                    </p:tgtEl>
                  </p:cond>
                </p:stCondLst>
                <p:endSync evt="end" delay="0">
                  <p:rtn val="all"/>
                </p:endSync>
                <p:childTnLst>
                  <p:par>
                    <p:cTn id="194" fill="hold">
                      <p:stCondLst>
                        <p:cond delay="0"/>
                      </p:stCondLst>
                      <p:childTnLst>
                        <p:par>
                          <p:cTn id="195" fill="hold">
                            <p:stCondLst>
                              <p:cond delay="0"/>
                            </p:stCondLst>
                            <p:childTnLst>
                              <p:par>
                                <p:cTn id="196" presetID="16" presetClass="exit" presetSubtype="37" fill="hold" grpId="1" nodeType="clickEffect">
                                  <p:stCondLst>
                                    <p:cond delay="0"/>
                                  </p:stCondLst>
                                  <p:childTnLst>
                                    <p:animEffect transition="out" filter="barn(outVertical)">
                                      <p:cBhvr>
                                        <p:cTn id="197" dur="500"/>
                                        <p:tgtEl>
                                          <p:spTgt spid="32"/>
                                        </p:tgtEl>
                                      </p:cBhvr>
                                    </p:animEffect>
                                    <p:set>
                                      <p:cBhvr>
                                        <p:cTn id="198" dur="1" fill="hold">
                                          <p:stCondLst>
                                            <p:cond delay="499"/>
                                          </p:stCondLst>
                                        </p:cTn>
                                        <p:tgtEl>
                                          <p:spTgt spid="32"/>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46"/>
                                        </p:tgtEl>
                                      </p:cBhvr>
                                    </p:animEffect>
                                    <p:set>
                                      <p:cBhvr>
                                        <p:cTn id="20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02" restart="whenNotActive" fill="hold" evtFilter="cancelBubble" nodeType="interactiveSeq">
                <p:stCondLst>
                  <p:cond evt="onClick" delay="0">
                    <p:tgtEl>
                      <p:spTgt spid="47"/>
                    </p:tgtEl>
                  </p:cond>
                </p:stCondLst>
                <p:endSync evt="end" delay="0">
                  <p:rtn val="all"/>
                </p:endSync>
                <p:childTnLst>
                  <p:par>
                    <p:cTn id="203" fill="hold">
                      <p:stCondLst>
                        <p:cond delay="0"/>
                      </p:stCondLst>
                      <p:childTnLst>
                        <p:par>
                          <p:cTn id="204" fill="hold">
                            <p:stCondLst>
                              <p:cond delay="0"/>
                            </p:stCondLst>
                            <p:childTnLst>
                              <p:par>
                                <p:cTn id="205" presetID="16" presetClass="exit" presetSubtype="37" fill="hold" grpId="1" nodeType="clickEffect">
                                  <p:stCondLst>
                                    <p:cond delay="0"/>
                                  </p:stCondLst>
                                  <p:childTnLst>
                                    <p:animEffect transition="out" filter="barn(outVertical)">
                                      <p:cBhvr>
                                        <p:cTn id="206" dur="500"/>
                                        <p:tgtEl>
                                          <p:spTgt spid="33"/>
                                        </p:tgtEl>
                                      </p:cBhvr>
                                    </p:animEffect>
                                    <p:set>
                                      <p:cBhvr>
                                        <p:cTn id="207" dur="1" fill="hold">
                                          <p:stCondLst>
                                            <p:cond delay="499"/>
                                          </p:stCondLst>
                                        </p:cTn>
                                        <p:tgtEl>
                                          <p:spTgt spid="33"/>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47"/>
                                        </p:tgtEl>
                                      </p:cBhvr>
                                    </p:animEffect>
                                    <p:set>
                                      <p:cBhvr>
                                        <p:cTn id="21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11" restart="whenNotActive" fill="hold" evtFilter="cancelBubble" nodeType="interactiveSeq">
                <p:stCondLst>
                  <p:cond evt="onClick" delay="0">
                    <p:tgtEl>
                      <p:spTgt spid="48"/>
                    </p:tgtEl>
                  </p:cond>
                </p:stCondLst>
                <p:endSync evt="end" delay="0">
                  <p:rtn val="all"/>
                </p:endSync>
                <p:childTnLst>
                  <p:par>
                    <p:cTn id="212" fill="hold">
                      <p:stCondLst>
                        <p:cond delay="0"/>
                      </p:stCondLst>
                      <p:childTnLst>
                        <p:par>
                          <p:cTn id="213" fill="hold">
                            <p:stCondLst>
                              <p:cond delay="0"/>
                            </p:stCondLst>
                            <p:childTnLst>
                              <p:par>
                                <p:cTn id="214" presetID="16" presetClass="exit" presetSubtype="37" fill="hold" grpId="1" nodeType="clickEffect">
                                  <p:stCondLst>
                                    <p:cond delay="0"/>
                                  </p:stCondLst>
                                  <p:childTnLst>
                                    <p:animEffect transition="out" filter="barn(outVertical)">
                                      <p:cBhvr>
                                        <p:cTn id="215" dur="500"/>
                                        <p:tgtEl>
                                          <p:spTgt spid="34"/>
                                        </p:tgtEl>
                                      </p:cBhvr>
                                    </p:animEffect>
                                    <p:set>
                                      <p:cBhvr>
                                        <p:cTn id="216" dur="1" fill="hold">
                                          <p:stCondLst>
                                            <p:cond delay="499"/>
                                          </p:stCondLst>
                                        </p:cTn>
                                        <p:tgtEl>
                                          <p:spTgt spid="34"/>
                                        </p:tgtEl>
                                        <p:attrNameLst>
                                          <p:attrName>style.visibility</p:attrName>
                                        </p:attrNameLst>
                                      </p:cBhvr>
                                      <p:to>
                                        <p:strVal val="hidden"/>
                                      </p:to>
                                    </p:set>
                                  </p:childTnLst>
                                </p:cTn>
                              </p:par>
                              <p:par>
                                <p:cTn id="217" presetID="10" presetClass="exit" presetSubtype="0" fill="hold" nodeType="withEffect">
                                  <p:stCondLst>
                                    <p:cond delay="0"/>
                                  </p:stCondLst>
                                  <p:childTnLst>
                                    <p:animEffect transition="out" filter="fade">
                                      <p:cBhvr>
                                        <p:cTn id="218" dur="500"/>
                                        <p:tgtEl>
                                          <p:spTgt spid="48"/>
                                        </p:tgtEl>
                                      </p:cBhvr>
                                    </p:animEffect>
                                    <p:set>
                                      <p:cBhvr>
                                        <p:cTn id="21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0" restart="whenNotActive" fill="hold" evtFilter="cancelBubble" nodeType="interactiveSeq">
                <p:stCondLst>
                  <p:cond evt="onClick" delay="0">
                    <p:tgtEl>
                      <p:spTgt spid="49"/>
                    </p:tgtEl>
                  </p:cond>
                </p:stCondLst>
                <p:endSync evt="end" delay="0">
                  <p:rtn val="all"/>
                </p:endSync>
                <p:childTnLst>
                  <p:par>
                    <p:cTn id="221" fill="hold">
                      <p:stCondLst>
                        <p:cond delay="0"/>
                      </p:stCondLst>
                      <p:childTnLst>
                        <p:par>
                          <p:cTn id="222" fill="hold">
                            <p:stCondLst>
                              <p:cond delay="0"/>
                            </p:stCondLst>
                            <p:childTnLst>
                              <p:par>
                                <p:cTn id="223" presetID="16" presetClass="exit" presetSubtype="37" fill="hold" grpId="1" nodeType="clickEffect">
                                  <p:stCondLst>
                                    <p:cond delay="0"/>
                                  </p:stCondLst>
                                  <p:childTnLst>
                                    <p:animEffect transition="out" filter="barn(outVertical)">
                                      <p:cBhvr>
                                        <p:cTn id="224" dur="500"/>
                                        <p:tgtEl>
                                          <p:spTgt spid="35"/>
                                        </p:tgtEl>
                                      </p:cBhvr>
                                    </p:animEffect>
                                    <p:set>
                                      <p:cBhvr>
                                        <p:cTn id="225" dur="1" fill="hold">
                                          <p:stCondLst>
                                            <p:cond delay="499"/>
                                          </p:stCondLst>
                                        </p:cTn>
                                        <p:tgtEl>
                                          <p:spTgt spid="35"/>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500"/>
                                        <p:tgtEl>
                                          <p:spTgt spid="49"/>
                                        </p:tgtEl>
                                      </p:cBhvr>
                                    </p:animEffect>
                                    <p:set>
                                      <p:cBhvr>
                                        <p:cTn id="228"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bldLst>
      <p:bldP spid="4" grpId="0" animBg="1"/>
      <p:bldP spid="5" grpId="0" animBg="1"/>
      <p:bldP spid="6" grpId="0" animBg="1"/>
      <p:bldP spid="10" grpId="0" animBg="1"/>
      <p:bldP spid="11" grpId="0" animBg="1"/>
      <p:bldP spid="12" grpId="0" animBg="1"/>
      <p:bldP spid="13" grpId="0" animBg="1"/>
      <p:bldP spid="14" grpId="0" animBg="1"/>
      <p:bldP spid="15" grpId="0" animBg="1"/>
      <p:bldP spid="16" grpId="0" animBg="1"/>
      <p:bldP spid="1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How We Use Social Media</a:t>
            </a:r>
          </a:p>
        </p:txBody>
      </p:sp>
      <p:sp>
        <p:nvSpPr>
          <p:cNvPr id="8" name="Rectangle 7">
            <a:extLst>
              <a:ext uri="{FF2B5EF4-FFF2-40B4-BE49-F238E27FC236}">
                <a16:creationId xmlns:a16="http://schemas.microsoft.com/office/drawing/2014/main" id="{02D6A7AE-FA4E-4325-AE2B-A14A81611D82}"/>
              </a:ext>
            </a:extLst>
          </p:cNvPr>
          <p:cNvSpPr/>
          <p:nvPr/>
        </p:nvSpPr>
        <p:spPr>
          <a:xfrm>
            <a:off x="755650" y="5013176"/>
            <a:ext cx="7632700" cy="1079649"/>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Many people have accounts on social media sites that allow them to </a:t>
            </a:r>
            <a:br>
              <a:rPr lang="en-GB" dirty="0"/>
            </a:br>
            <a:r>
              <a:rPr lang="en-GB" dirty="0"/>
              <a:t>chat with others, share photos, send videos and comment on other people’s posts.</a:t>
            </a:r>
          </a:p>
        </p:txBody>
      </p:sp>
      <p:sp>
        <p:nvSpPr>
          <p:cNvPr id="7" name="Rectangle 6">
            <a:extLst>
              <a:ext uri="{FF2B5EF4-FFF2-40B4-BE49-F238E27FC236}">
                <a16:creationId xmlns:a16="http://schemas.microsoft.com/office/drawing/2014/main" id="{5A343905-20D9-45A5-AD6A-0F7CC069524C}"/>
              </a:ext>
            </a:extLst>
          </p:cNvPr>
          <p:cNvSpPr/>
          <p:nvPr/>
        </p:nvSpPr>
        <p:spPr>
          <a:xfrm>
            <a:off x="755650" y="1484784"/>
            <a:ext cx="7632700" cy="792089"/>
          </a:xfrm>
          <a:prstGeom prst="rect">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Using social media sites and apps can be a great way to keep in contact with friends and family.</a:t>
            </a:r>
          </a:p>
        </p:txBody>
      </p:sp>
      <p:sp>
        <p:nvSpPr>
          <p:cNvPr id="10" name="Oval 9">
            <a:extLst>
              <a:ext uri="{FF2B5EF4-FFF2-40B4-BE49-F238E27FC236}">
                <a16:creationId xmlns:a16="http://schemas.microsoft.com/office/drawing/2014/main" id="{B8F7699B-4917-4D9B-8EC4-AA5300F29D0C}"/>
              </a:ext>
            </a:extLst>
          </p:cNvPr>
          <p:cNvSpPr/>
          <p:nvPr/>
        </p:nvSpPr>
        <p:spPr>
          <a:xfrm>
            <a:off x="836590" y="2505646"/>
            <a:ext cx="2331125" cy="2331125"/>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Which social media sites or apps have you heard of? </a:t>
            </a:r>
          </a:p>
        </p:txBody>
      </p:sp>
      <p:sp>
        <p:nvSpPr>
          <p:cNvPr id="11" name="Oval 10">
            <a:extLst>
              <a:ext uri="{FF2B5EF4-FFF2-40B4-BE49-F238E27FC236}">
                <a16:creationId xmlns:a16="http://schemas.microsoft.com/office/drawing/2014/main" id="{6834FD6C-BAD4-480D-91D2-68ABA70F0E2B}"/>
              </a:ext>
            </a:extLst>
          </p:cNvPr>
          <p:cNvSpPr/>
          <p:nvPr/>
        </p:nvSpPr>
        <p:spPr>
          <a:xfrm>
            <a:off x="5940152" y="2492896"/>
            <a:ext cx="2356625" cy="2356625"/>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Have you communicated with other people over the Internet?</a:t>
            </a:r>
          </a:p>
        </p:txBody>
      </p:sp>
      <p:pic>
        <p:nvPicPr>
          <p:cNvPr id="4" name="Picture 3" descr="A picture containing parking, meter, sitting, computer&#10;&#10;Description automatically generated">
            <a:extLst>
              <a:ext uri="{FF2B5EF4-FFF2-40B4-BE49-F238E27FC236}">
                <a16:creationId xmlns:a16="http://schemas.microsoft.com/office/drawing/2014/main" id="{98CD9FD4-B9B9-4DE2-A367-982D6A51D8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2594" y="2204864"/>
            <a:ext cx="2927558" cy="2952329"/>
          </a:xfrm>
          <a:prstGeom prst="rect">
            <a:avLst/>
          </a:prstGeom>
        </p:spPr>
      </p:pic>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750" fill="hold"/>
                                        <p:tgtEl>
                                          <p:spTgt spid="10"/>
                                        </p:tgtEl>
                                        <p:attrNameLst>
                                          <p:attrName>ppt_w</p:attrName>
                                        </p:attrNameLst>
                                      </p:cBhvr>
                                      <p:tavLst>
                                        <p:tav tm="0">
                                          <p:val>
                                            <p:fltVal val="0"/>
                                          </p:val>
                                        </p:tav>
                                        <p:tav tm="100000">
                                          <p:val>
                                            <p:strVal val="#ppt_w"/>
                                          </p:val>
                                        </p:tav>
                                      </p:tavLst>
                                    </p:anim>
                                    <p:anim calcmode="lin" valueType="num">
                                      <p:cBhvr>
                                        <p:cTn id="24" dur="750" fill="hold"/>
                                        <p:tgtEl>
                                          <p:spTgt spid="10"/>
                                        </p:tgtEl>
                                        <p:attrNameLst>
                                          <p:attrName>ppt_h</p:attrName>
                                        </p:attrNameLst>
                                      </p:cBhvr>
                                      <p:tavLst>
                                        <p:tav tm="0">
                                          <p:val>
                                            <p:fltVal val="0"/>
                                          </p:val>
                                        </p:tav>
                                        <p:tav tm="100000">
                                          <p:val>
                                            <p:strVal val="#ppt_h"/>
                                          </p:val>
                                        </p:tav>
                                      </p:tavLst>
                                    </p:anim>
                                    <p:anim calcmode="lin" valueType="num">
                                      <p:cBhvr>
                                        <p:cTn id="25" dur="750" fill="hold"/>
                                        <p:tgtEl>
                                          <p:spTgt spid="10"/>
                                        </p:tgtEl>
                                        <p:attrNameLst>
                                          <p:attrName>style.rotation</p:attrName>
                                        </p:attrNameLst>
                                      </p:cBhvr>
                                      <p:tavLst>
                                        <p:tav tm="0">
                                          <p:val>
                                            <p:fltVal val="90"/>
                                          </p:val>
                                        </p:tav>
                                        <p:tav tm="100000">
                                          <p:val>
                                            <p:fltVal val="0"/>
                                          </p:val>
                                        </p:tav>
                                      </p:tavLst>
                                    </p:anim>
                                    <p:animEffect transition="in" filter="fade">
                                      <p:cBhvr>
                                        <p:cTn id="26" dur="75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 calcmode="lin" valueType="num">
                                      <p:cBhvr>
                                        <p:cTn id="33" dur="750" fill="hold"/>
                                        <p:tgtEl>
                                          <p:spTgt spid="11"/>
                                        </p:tgtEl>
                                        <p:attrNameLst>
                                          <p:attrName>style.rotation</p:attrName>
                                        </p:attrNameLst>
                                      </p:cBhvr>
                                      <p:tavLst>
                                        <p:tav tm="0">
                                          <p:val>
                                            <p:fltVal val="90"/>
                                          </p:val>
                                        </p:tav>
                                        <p:tav tm="100000">
                                          <p:val>
                                            <p:fltVal val="0"/>
                                          </p:val>
                                        </p:tav>
                                      </p:tavLst>
                                    </p:anim>
                                    <p:animEffect transition="in" filter="fade">
                                      <p:cBhvr>
                                        <p:cTn id="34"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1"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83802F10-B957-4194-9FCC-F131BAEC0C4B}" vid="{CD92E6BF-77A4-4ADA-A251-97D08364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BF18BF768D247BF7EA69C5EEDBCE3" ma:contentTypeVersion="10" ma:contentTypeDescription="Create a new document." ma:contentTypeScope="" ma:versionID="4a81ed0f6d7fd41ba79f3d76e39a8746">
  <xsd:schema xmlns:xsd="http://www.w3.org/2001/XMLSchema" xmlns:xs="http://www.w3.org/2001/XMLSchema" xmlns:p="http://schemas.microsoft.com/office/2006/metadata/properties" xmlns:ns2="cbb86898-7bcd-4c22-a1d0-8ae3b8c522fe" targetNamespace="http://schemas.microsoft.com/office/2006/metadata/properties" ma:root="true" ma:fieldsID="871529b57d708d09f4815b9b353f5935" ns2:_="">
    <xsd:import namespace="cbb86898-7bcd-4c22-a1d0-8ae3b8c522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86898-7bcd-4c22-a1d0-8ae3b8c52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268D5B-2439-483F-B709-AC8B861C005B}"/>
</file>

<file path=customXml/itemProps2.xml><?xml version="1.0" encoding="utf-8"?>
<ds:datastoreItem xmlns:ds="http://schemas.openxmlformats.org/officeDocument/2006/customXml" ds:itemID="{646D9711-3C83-461A-A0E3-408A4EC30FF4}"/>
</file>

<file path=customXml/itemProps3.xml><?xml version="1.0" encoding="utf-8"?>
<ds:datastoreItem xmlns:ds="http://schemas.openxmlformats.org/officeDocument/2006/customXml" ds:itemID="{CBD5A938-0DD8-440E-BD12-29FFD92BB3AF}"/>
</file>

<file path=docProps/app.xml><?xml version="1.0" encoding="utf-8"?>
<Properties xmlns="http://schemas.openxmlformats.org/officeDocument/2006/extended-properties" xmlns:vt="http://schemas.openxmlformats.org/officeDocument/2006/docPropsVTypes">
  <Template>Lesson Presentation Template</Template>
  <TotalTime>656</TotalTime>
  <Words>2148</Words>
  <Application>Microsoft Office PowerPoint</Application>
  <PresentationFormat>On-screen Show (4:3)</PresentationFormat>
  <Paragraphs>185</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Twinkl SemiBold</vt:lpstr>
      <vt:lpstr>Twinkl</vt:lpstr>
      <vt:lpstr>Roboto</vt:lpstr>
      <vt:lpstr>Arial</vt:lpstr>
      <vt:lpstr>Office Theme</vt:lpstr>
      <vt:lpstr>PowerPoint Presentation</vt:lpstr>
      <vt:lpstr>PowerPoint Presentation</vt:lpstr>
      <vt:lpstr>PowerPoint Presentation</vt:lpstr>
      <vt:lpstr>The Big Questions</vt:lpstr>
      <vt:lpstr>PowerPoint Presentation</vt:lpstr>
      <vt:lpstr>Reconnecting</vt:lpstr>
      <vt:lpstr>What Does It Mean?</vt:lpstr>
      <vt:lpstr>Exploring</vt:lpstr>
      <vt:lpstr>How We Use Social Media</vt:lpstr>
      <vt:lpstr>How We Use Social Media</vt:lpstr>
      <vt:lpstr>How We Use Social Media</vt:lpstr>
      <vt:lpstr>How We Use Social Media</vt:lpstr>
      <vt:lpstr>Social Media and Digital Wellbeing</vt:lpstr>
      <vt:lpstr>Social Media and Digital Wellbeing</vt:lpstr>
      <vt:lpstr>Social Media: Staying Safe  and Happy</vt:lpstr>
      <vt:lpstr>Social Media: Staying Safe  and Happy</vt:lpstr>
      <vt:lpstr>Social Media: Staying Safe  and Happy</vt:lpstr>
      <vt:lpstr>Social Media: Staying Safe  and Happy</vt:lpstr>
      <vt:lpstr>Social Media: Staying Safe  and Happy</vt:lpstr>
      <vt:lpstr>Social Media: Staying Safe  and Happy</vt:lpstr>
      <vt:lpstr>Social Media: Staying Safe  and Happy</vt:lpstr>
      <vt:lpstr>Be Kind Online</vt:lpstr>
      <vt:lpstr>Be Kind Online</vt:lpstr>
      <vt:lpstr>Be Kind Online</vt:lpstr>
      <vt:lpstr>PowerPoint Presentation</vt:lpstr>
      <vt:lpstr>Consolidating</vt:lpstr>
      <vt:lpstr>My Digital Wellbeing Pledge</vt:lpstr>
      <vt:lpstr>Reflecting</vt:lpstr>
      <vt:lpstr>Today, I Learnt…</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Marine Redon</dc:creator>
  <cp:lastModifiedBy>Marine Redon</cp:lastModifiedBy>
  <cp:revision>54</cp:revision>
  <dcterms:created xsi:type="dcterms:W3CDTF">2020-04-21T07:21:50Z</dcterms:created>
  <dcterms:modified xsi:type="dcterms:W3CDTF">2020-04-23T11:45:53Z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0x010100F8BBF18BF768D247BF7EA69C5EEDBCE3</vt:lpwstr>
  </property>
</Properties>
</file>