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58" r:id="rId5"/>
    <p:sldId id="264" r:id="rId6"/>
    <p:sldId id="268" r:id="rId7"/>
    <p:sldId id="269" r:id="rId8"/>
    <p:sldId id="270" r:id="rId9"/>
    <p:sldId id="271" r:id="rId10"/>
    <p:sldId id="272" r:id="rId11"/>
    <p:sldId id="267" r:id="rId12"/>
  </p:sldIdLst>
  <p:sldSz cx="9144000" cy="6858000" type="screen4x3"/>
  <p:notesSz cx="6858000" cy="9144000"/>
  <p:embeddedFontLst>
    <p:embeddedFont>
      <p:font typeface="Twinkl" charset="0"/>
      <p:regular r:id="rId15"/>
      <p:bold r:id="rId16"/>
    </p:embeddedFont>
    <p:embeddedFont>
      <p:font typeface="Calibri" pitchFamily="34"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CC99"/>
    <a:srgbClr val="DE1E5A"/>
    <a:srgbClr val="18A0DB"/>
    <a:srgbClr val="BC0105"/>
    <a:srgbClr val="4DB1E3"/>
    <a:srgbClr val="80C1EB"/>
    <a:srgbClr val="ACDDF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200" d="100"/>
          <a:sy n="200" d="100"/>
        </p:scale>
        <p:origin x="-72" y="-7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BEF3D62-FFA5-4E83-B568-A2B8F51E0643}" type="datetimeFigureOut">
              <a:rPr lang="en-GB"/>
              <a:pPr>
                <a:defRPr/>
              </a:pPr>
              <a:t>17/04/2020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493758C-FC2F-4449-BFE4-7DA59B41E0B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BF95ED6-A0EC-41AB-B48C-584A8E3C32F7}" type="datetimeFigureOut">
              <a:rPr lang="en-GB"/>
              <a:pPr>
                <a:defRPr/>
              </a:pPr>
              <a:t>17/04/2020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D252C14-3775-41D5-8800-775C9EDC316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437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661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70751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837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4697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0" r:id="rId4"/>
    <p:sldLayoutId id="2147483694"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7386" y="2369952"/>
            <a:ext cx="3193728" cy="3126003"/>
          </a:xfrm>
          <a:prstGeom prst="rect">
            <a:avLst/>
          </a:prstGeom>
        </p:spPr>
      </p:pic>
      <p:sp>
        <p:nvSpPr>
          <p:cNvPr id="21" name="Title 20"/>
          <p:cNvSpPr>
            <a:spLocks noGrp="1"/>
          </p:cNvSpPr>
          <p:nvPr>
            <p:ph type="title"/>
          </p:nvPr>
        </p:nvSpPr>
        <p:spPr>
          <a:xfrm>
            <a:off x="457200" y="479425"/>
            <a:ext cx="8220075" cy="993775"/>
          </a:xfrm>
        </p:spPr>
        <p:txBody>
          <a:bodyPr rtlCol="0"/>
          <a:lstStyle/>
          <a:p>
            <a:pPr eaLnBrk="1" fontAlgn="auto" hangingPunct="1">
              <a:spcAft>
                <a:spcPts val="0"/>
              </a:spcAft>
              <a:defRPr/>
            </a:pPr>
            <a:r>
              <a:rPr lang="en-AU" sz="3600" dirty="0">
                <a:latin typeface="+mn-lt"/>
              </a:rPr>
              <a:t>The Function of the Heart</a:t>
            </a:r>
            <a:endParaRPr lang="en-GB" sz="3600" dirty="0">
              <a:latin typeface="+mn-lt"/>
            </a:endParaRPr>
          </a:p>
        </p:txBody>
      </p:sp>
      <p:sp>
        <p:nvSpPr>
          <p:cNvPr id="8195" name="Rectangle 4"/>
          <p:cNvSpPr>
            <a:spLocks noChangeArrowheads="1"/>
          </p:cNvSpPr>
          <p:nvPr/>
        </p:nvSpPr>
        <p:spPr bwMode="auto">
          <a:xfrm>
            <a:off x="665163" y="2136775"/>
            <a:ext cx="2733675"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a:solidFill>
                  <a:schemeClr val="tx1"/>
                </a:solidFill>
              </a:rPr>
              <a:t>The heart is a powerful muscle that is situated between your lungs, protected by the ribcage.</a:t>
            </a:r>
          </a:p>
          <a:p>
            <a:pPr eaLnBrk="1" hangingPunct="1">
              <a:lnSpc>
                <a:spcPct val="100000"/>
              </a:lnSpc>
              <a:spcBef>
                <a:spcPct val="0"/>
              </a:spcBef>
              <a:buFontTx/>
              <a:buNone/>
            </a:pPr>
            <a:r>
              <a:rPr lang="en-GB" altLang="en-US">
                <a:solidFill>
                  <a:schemeClr val="tx1"/>
                </a:solidFill>
              </a:rPr>
              <a:t> </a:t>
            </a:r>
          </a:p>
          <a:p>
            <a:pPr eaLnBrk="1" hangingPunct="1">
              <a:lnSpc>
                <a:spcPct val="100000"/>
              </a:lnSpc>
              <a:spcBef>
                <a:spcPct val="0"/>
              </a:spcBef>
              <a:buFontTx/>
              <a:buNone/>
            </a:pPr>
            <a:r>
              <a:rPr lang="en-AU" altLang="en-US">
                <a:solidFill>
                  <a:schemeClr val="tx1"/>
                </a:solidFill>
              </a:rPr>
              <a:t>The heart pumps blood to the lungs to get oxygen.</a:t>
            </a:r>
          </a:p>
          <a:p>
            <a:pPr eaLnBrk="1" hangingPunct="1">
              <a:lnSpc>
                <a:spcPct val="100000"/>
              </a:lnSpc>
              <a:spcBef>
                <a:spcPct val="0"/>
              </a:spcBef>
              <a:buFontTx/>
              <a:buNone/>
            </a:pPr>
            <a:r>
              <a:rPr lang="en-AU" altLang="en-US">
                <a:solidFill>
                  <a:schemeClr val="tx1"/>
                </a:solidFill>
              </a:rPr>
              <a:t> </a:t>
            </a:r>
          </a:p>
          <a:p>
            <a:pPr eaLnBrk="1" hangingPunct="1">
              <a:lnSpc>
                <a:spcPct val="100000"/>
              </a:lnSpc>
              <a:spcBef>
                <a:spcPct val="0"/>
              </a:spcBef>
              <a:buFontTx/>
              <a:buNone/>
            </a:pPr>
            <a:r>
              <a:rPr lang="en-AU" altLang="en-US">
                <a:solidFill>
                  <a:schemeClr val="tx1"/>
                </a:solidFill>
              </a:rPr>
              <a:t>The heart pumps the oxygenated blood to the rest of the body. </a:t>
            </a:r>
            <a:endParaRPr lang="en-GB" altLang="en-US">
              <a:solidFill>
                <a:schemeClr val="tx1"/>
              </a:solidFill>
            </a:endParaRPr>
          </a:p>
        </p:txBody>
      </p:sp>
      <p:sp>
        <p:nvSpPr>
          <p:cNvPr id="8197" name="TextBox 3"/>
          <p:cNvSpPr txBox="1">
            <a:spLocks noChangeArrowheads="1"/>
          </p:cNvSpPr>
          <p:nvPr/>
        </p:nvSpPr>
        <p:spPr bwMode="auto">
          <a:xfrm>
            <a:off x="5778500" y="1573213"/>
            <a:ext cx="747713"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sz="1400">
                <a:solidFill>
                  <a:schemeClr val="tx1"/>
                </a:solidFill>
              </a:rPr>
              <a:t>aorta</a:t>
            </a:r>
            <a:endParaRPr lang="en-GB" altLang="en-US" sz="1400">
              <a:solidFill>
                <a:schemeClr val="tx1"/>
              </a:solidFill>
            </a:endParaRPr>
          </a:p>
        </p:txBody>
      </p:sp>
      <p:cxnSp>
        <p:nvCxnSpPr>
          <p:cNvPr id="7" name="Straight Connector 6"/>
          <p:cNvCxnSpPr>
            <a:stCxn id="8197" idx="2"/>
          </p:cNvCxnSpPr>
          <p:nvPr/>
        </p:nvCxnSpPr>
        <p:spPr>
          <a:xfrm flipH="1">
            <a:off x="6064250" y="1881188"/>
            <a:ext cx="87313" cy="247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99" name="TextBox 12"/>
          <p:cNvSpPr txBox="1">
            <a:spLocks noChangeArrowheads="1"/>
          </p:cNvSpPr>
          <p:nvPr/>
        </p:nvSpPr>
        <p:spPr bwMode="auto">
          <a:xfrm>
            <a:off x="3719513" y="2465388"/>
            <a:ext cx="1114425" cy="306387"/>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sz="1400">
                <a:solidFill>
                  <a:schemeClr val="tx1"/>
                </a:solidFill>
              </a:rPr>
              <a:t>aortic valve</a:t>
            </a:r>
            <a:endParaRPr lang="en-GB" altLang="en-US" sz="1400">
              <a:solidFill>
                <a:schemeClr val="tx1"/>
              </a:solidFill>
            </a:endParaRPr>
          </a:p>
        </p:txBody>
      </p:sp>
      <p:cxnSp>
        <p:nvCxnSpPr>
          <p:cNvPr id="14" name="Straight Connector 13"/>
          <p:cNvCxnSpPr/>
          <p:nvPr/>
        </p:nvCxnSpPr>
        <p:spPr>
          <a:xfrm flipH="1" flipV="1">
            <a:off x="4833938" y="2754313"/>
            <a:ext cx="1362075" cy="1333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01" name="TextBox 23"/>
          <p:cNvSpPr txBox="1">
            <a:spLocks noChangeArrowheads="1"/>
          </p:cNvSpPr>
          <p:nvPr/>
        </p:nvSpPr>
        <p:spPr bwMode="auto">
          <a:xfrm>
            <a:off x="6881813" y="2390775"/>
            <a:ext cx="1417637" cy="522288"/>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pulmonary artery (left)</a:t>
            </a:r>
            <a:endParaRPr lang="en-GB" altLang="en-US" sz="1400">
              <a:solidFill>
                <a:schemeClr val="tx1"/>
              </a:solidFill>
            </a:endParaRPr>
          </a:p>
        </p:txBody>
      </p:sp>
      <p:cxnSp>
        <p:nvCxnSpPr>
          <p:cNvPr id="25" name="Straight Connector 24"/>
          <p:cNvCxnSpPr>
            <a:endCxn id="8201" idx="2"/>
          </p:cNvCxnSpPr>
          <p:nvPr/>
        </p:nvCxnSpPr>
        <p:spPr>
          <a:xfrm flipV="1">
            <a:off x="6996113" y="2913063"/>
            <a:ext cx="595312" cy="142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592638" y="3967163"/>
            <a:ext cx="698500" cy="377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04" name="TextBox 47"/>
          <p:cNvSpPr txBox="1">
            <a:spLocks noChangeArrowheads="1"/>
          </p:cNvSpPr>
          <p:nvPr/>
        </p:nvSpPr>
        <p:spPr bwMode="auto">
          <a:xfrm>
            <a:off x="3398838" y="4171950"/>
            <a:ext cx="120650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right atrium</a:t>
            </a:r>
            <a:endParaRPr lang="en-GB" altLang="en-US" sz="1400">
              <a:solidFill>
                <a:schemeClr val="tx1"/>
              </a:solidFill>
            </a:endParaRPr>
          </a:p>
        </p:txBody>
      </p:sp>
      <p:sp>
        <p:nvSpPr>
          <p:cNvPr id="8205" name="TextBox 53"/>
          <p:cNvSpPr txBox="1">
            <a:spLocks noChangeArrowheads="1"/>
          </p:cNvSpPr>
          <p:nvPr/>
        </p:nvSpPr>
        <p:spPr bwMode="auto">
          <a:xfrm>
            <a:off x="4918075" y="5557838"/>
            <a:ext cx="1290638"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right ventricle</a:t>
            </a:r>
            <a:endParaRPr lang="en-GB" altLang="en-US" sz="1400">
              <a:solidFill>
                <a:schemeClr val="tx1"/>
              </a:solidFill>
            </a:endParaRPr>
          </a:p>
        </p:txBody>
      </p:sp>
      <p:cxnSp>
        <p:nvCxnSpPr>
          <p:cNvPr id="55" name="Straight Connector 54"/>
          <p:cNvCxnSpPr/>
          <p:nvPr/>
        </p:nvCxnSpPr>
        <p:spPr>
          <a:xfrm flipV="1">
            <a:off x="5527675" y="4916488"/>
            <a:ext cx="504825" cy="641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07" name="TextBox 56"/>
          <p:cNvSpPr txBox="1">
            <a:spLocks noChangeArrowheads="1"/>
          </p:cNvSpPr>
          <p:nvPr/>
        </p:nvSpPr>
        <p:spPr bwMode="auto">
          <a:xfrm>
            <a:off x="7089775" y="5145088"/>
            <a:ext cx="128905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left ventricle</a:t>
            </a:r>
            <a:endParaRPr lang="en-GB" altLang="en-US" sz="1400">
              <a:solidFill>
                <a:schemeClr val="tx1"/>
              </a:solidFill>
            </a:endParaRPr>
          </a:p>
        </p:txBody>
      </p:sp>
      <p:cxnSp>
        <p:nvCxnSpPr>
          <p:cNvPr id="58" name="Straight Connector 57"/>
          <p:cNvCxnSpPr/>
          <p:nvPr/>
        </p:nvCxnSpPr>
        <p:spPr>
          <a:xfrm flipH="1" flipV="1">
            <a:off x="6761163" y="4638675"/>
            <a:ext cx="941387" cy="5064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62800" y="3511550"/>
            <a:ext cx="242888" cy="130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162800" y="3660775"/>
            <a:ext cx="242888" cy="144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11" name="TextBox 59"/>
          <p:cNvSpPr txBox="1">
            <a:spLocks noChangeArrowheads="1"/>
          </p:cNvSpPr>
          <p:nvPr/>
        </p:nvSpPr>
        <p:spPr bwMode="auto">
          <a:xfrm>
            <a:off x="7345363" y="3271838"/>
            <a:ext cx="1042987" cy="738187"/>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left pulmonary veins</a:t>
            </a:r>
            <a:endParaRPr lang="en-GB" altLang="en-US" sz="1400">
              <a:solidFill>
                <a:schemeClr val="tx1"/>
              </a:solidFill>
            </a:endParaRPr>
          </a:p>
        </p:txBody>
      </p:sp>
      <p:sp>
        <p:nvSpPr>
          <p:cNvPr id="8212" name="TextBox 63"/>
          <p:cNvSpPr txBox="1">
            <a:spLocks noChangeArrowheads="1"/>
          </p:cNvSpPr>
          <p:nvPr/>
        </p:nvSpPr>
        <p:spPr bwMode="auto">
          <a:xfrm>
            <a:off x="7200900" y="4238625"/>
            <a:ext cx="109855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left atrium</a:t>
            </a:r>
            <a:endParaRPr lang="en-GB" altLang="en-US" sz="1400">
              <a:solidFill>
                <a:schemeClr val="tx1"/>
              </a:solidFill>
            </a:endParaRPr>
          </a:p>
        </p:txBody>
      </p:sp>
      <p:cxnSp>
        <p:nvCxnSpPr>
          <p:cNvPr id="65" name="Straight Connector 64"/>
          <p:cNvCxnSpPr>
            <a:stCxn id="8212" idx="1"/>
          </p:cNvCxnSpPr>
          <p:nvPr/>
        </p:nvCxnSpPr>
        <p:spPr>
          <a:xfrm flipH="1" flipV="1">
            <a:off x="6526213" y="3830638"/>
            <a:ext cx="674687" cy="561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903" y="1638005"/>
            <a:ext cx="4673168" cy="4574070"/>
          </a:xfrm>
          <a:prstGeom prst="rect">
            <a:avLst/>
          </a:prstGeom>
        </p:spPr>
      </p:pic>
      <p:sp>
        <p:nvSpPr>
          <p:cNvPr id="9218" name="Title 1"/>
          <p:cNvSpPr>
            <a:spLocks noGrp="1"/>
          </p:cNvSpPr>
          <p:nvPr>
            <p:ph type="title"/>
          </p:nvPr>
        </p:nvSpPr>
        <p:spPr>
          <a:xfrm>
            <a:off x="457200" y="479425"/>
            <a:ext cx="8220075" cy="993775"/>
          </a:xfrm>
        </p:spPr>
        <p:txBody>
          <a:bodyPr/>
          <a:lstStyle/>
          <a:p>
            <a:pPr eaLnBrk="1" hangingPunct="1"/>
            <a:r>
              <a:rPr lang="en-AU" altLang="en-US"/>
              <a:t>How the Heart Works</a:t>
            </a:r>
            <a:endParaRPr lang="en-GB" altLang="en-US"/>
          </a:p>
        </p:txBody>
      </p:sp>
      <p:sp>
        <p:nvSpPr>
          <p:cNvPr id="5" name="TextBox 4"/>
          <p:cNvSpPr txBox="1"/>
          <p:nvPr/>
        </p:nvSpPr>
        <p:spPr>
          <a:xfrm>
            <a:off x="5832475" y="2062163"/>
            <a:ext cx="2854325" cy="369887"/>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right atrium </a:t>
            </a:r>
            <a:endParaRPr lang="en-GB" dirty="0">
              <a:solidFill>
                <a:schemeClr val="bg1"/>
              </a:solidFill>
              <a:latin typeface="+mn-lt"/>
            </a:endParaRPr>
          </a:p>
        </p:txBody>
      </p:sp>
      <p:sp>
        <p:nvSpPr>
          <p:cNvPr id="6" name="TextBox 5"/>
          <p:cNvSpPr txBox="1"/>
          <p:nvPr/>
        </p:nvSpPr>
        <p:spPr>
          <a:xfrm>
            <a:off x="5832475" y="2546350"/>
            <a:ext cx="2854325" cy="369888"/>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right ventricle </a:t>
            </a:r>
            <a:endParaRPr lang="en-GB" dirty="0">
              <a:solidFill>
                <a:schemeClr val="bg1"/>
              </a:solidFill>
              <a:latin typeface="+mn-lt"/>
            </a:endParaRPr>
          </a:p>
        </p:txBody>
      </p:sp>
      <p:sp>
        <p:nvSpPr>
          <p:cNvPr id="7" name="TextBox 6"/>
          <p:cNvSpPr txBox="1"/>
          <p:nvPr/>
        </p:nvSpPr>
        <p:spPr>
          <a:xfrm>
            <a:off x="5832475" y="3032125"/>
            <a:ext cx="2854325" cy="369888"/>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pulmonic valve</a:t>
            </a:r>
            <a:endParaRPr lang="en-GB" dirty="0">
              <a:solidFill>
                <a:schemeClr val="bg1"/>
              </a:solidFill>
              <a:latin typeface="+mn-lt"/>
            </a:endParaRPr>
          </a:p>
        </p:txBody>
      </p:sp>
      <p:sp>
        <p:nvSpPr>
          <p:cNvPr id="8" name="TextBox 7"/>
          <p:cNvSpPr txBox="1"/>
          <p:nvPr/>
        </p:nvSpPr>
        <p:spPr>
          <a:xfrm>
            <a:off x="5832475" y="3513138"/>
            <a:ext cx="2854325" cy="368300"/>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pulmonary artery (left)</a:t>
            </a:r>
            <a:endParaRPr lang="en-GB" dirty="0">
              <a:solidFill>
                <a:schemeClr val="bg1"/>
              </a:solidFill>
              <a:latin typeface="+mn-lt"/>
            </a:endParaRPr>
          </a:p>
        </p:txBody>
      </p:sp>
      <p:sp>
        <p:nvSpPr>
          <p:cNvPr id="9" name="TextBox 8"/>
          <p:cNvSpPr txBox="1"/>
          <p:nvPr/>
        </p:nvSpPr>
        <p:spPr>
          <a:xfrm>
            <a:off x="5832475" y="3990975"/>
            <a:ext cx="2854325" cy="368300"/>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left pulmonary veins</a:t>
            </a:r>
            <a:endParaRPr lang="en-GB" dirty="0">
              <a:solidFill>
                <a:schemeClr val="bg1"/>
              </a:solidFill>
              <a:latin typeface="+mn-lt"/>
            </a:endParaRPr>
          </a:p>
        </p:txBody>
      </p:sp>
      <p:sp>
        <p:nvSpPr>
          <p:cNvPr id="10" name="TextBox 9"/>
          <p:cNvSpPr txBox="1"/>
          <p:nvPr/>
        </p:nvSpPr>
        <p:spPr>
          <a:xfrm>
            <a:off x="5832475" y="4468813"/>
            <a:ext cx="2854325" cy="368300"/>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left atrium</a:t>
            </a:r>
            <a:endParaRPr lang="en-GB" dirty="0">
              <a:solidFill>
                <a:schemeClr val="bg1"/>
              </a:solidFill>
              <a:latin typeface="+mn-lt"/>
            </a:endParaRPr>
          </a:p>
        </p:txBody>
      </p:sp>
      <p:sp>
        <p:nvSpPr>
          <p:cNvPr id="11" name="TextBox 10"/>
          <p:cNvSpPr txBox="1"/>
          <p:nvPr/>
        </p:nvSpPr>
        <p:spPr>
          <a:xfrm>
            <a:off x="5832475" y="4946650"/>
            <a:ext cx="2854325" cy="369888"/>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left ventricle</a:t>
            </a:r>
            <a:endParaRPr lang="en-GB" dirty="0">
              <a:solidFill>
                <a:schemeClr val="bg1"/>
              </a:solidFill>
              <a:latin typeface="+mn-lt"/>
            </a:endParaRPr>
          </a:p>
        </p:txBody>
      </p:sp>
      <p:sp>
        <p:nvSpPr>
          <p:cNvPr id="12" name="TextBox 11"/>
          <p:cNvSpPr txBox="1"/>
          <p:nvPr/>
        </p:nvSpPr>
        <p:spPr>
          <a:xfrm>
            <a:off x="5832475" y="5424488"/>
            <a:ext cx="2854325" cy="369887"/>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aortic valve</a:t>
            </a:r>
            <a:endParaRPr lang="en-GB" dirty="0">
              <a:solidFill>
                <a:schemeClr val="bg1"/>
              </a:solidFill>
              <a:latin typeface="+mn-lt"/>
            </a:endParaRPr>
          </a:p>
        </p:txBody>
      </p:sp>
      <p:sp>
        <p:nvSpPr>
          <p:cNvPr id="13" name="TextBox 12"/>
          <p:cNvSpPr txBox="1"/>
          <p:nvPr/>
        </p:nvSpPr>
        <p:spPr>
          <a:xfrm>
            <a:off x="5832475" y="5902325"/>
            <a:ext cx="2854325" cy="369888"/>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AU" dirty="0">
                <a:solidFill>
                  <a:schemeClr val="bg1"/>
                </a:solidFill>
                <a:latin typeface="+mn-lt"/>
              </a:rPr>
              <a:t>aorta</a:t>
            </a:r>
            <a:endParaRPr lang="en-GB" dirty="0">
              <a:solidFill>
                <a:schemeClr val="bg1"/>
              </a:solidFill>
              <a:latin typeface="+mn-lt"/>
            </a:endParaRPr>
          </a:p>
        </p:txBody>
      </p:sp>
      <p:sp>
        <p:nvSpPr>
          <p:cNvPr id="14" name="Down Arrow 13"/>
          <p:cNvSpPr/>
          <p:nvPr/>
        </p:nvSpPr>
        <p:spPr>
          <a:xfrm rot="20890932">
            <a:off x="1744663" y="1601788"/>
            <a:ext cx="260350" cy="598487"/>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Curved Left Arrow 16"/>
          <p:cNvSpPr/>
          <p:nvPr/>
        </p:nvSpPr>
        <p:spPr>
          <a:xfrm rot="13931485" flipH="1">
            <a:off x="2674938" y="4760913"/>
            <a:ext cx="590550" cy="768350"/>
          </a:xfrm>
          <a:prstGeom prst="curvedLeft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8" name="Down Arrow 17"/>
          <p:cNvSpPr/>
          <p:nvPr/>
        </p:nvSpPr>
        <p:spPr>
          <a:xfrm rot="11127646">
            <a:off x="2740025" y="3833813"/>
            <a:ext cx="260350"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Down Arrow 18"/>
          <p:cNvSpPr/>
          <p:nvPr/>
        </p:nvSpPr>
        <p:spPr>
          <a:xfrm rot="15630214">
            <a:off x="3057526" y="2635250"/>
            <a:ext cx="260350"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Down Arrow 19"/>
          <p:cNvSpPr/>
          <p:nvPr/>
        </p:nvSpPr>
        <p:spPr>
          <a:xfrm rot="5400000">
            <a:off x="4691063" y="3095625"/>
            <a:ext cx="260350"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Down Arrow 20"/>
          <p:cNvSpPr/>
          <p:nvPr/>
        </p:nvSpPr>
        <p:spPr>
          <a:xfrm rot="5400000">
            <a:off x="4821238" y="3495675"/>
            <a:ext cx="260350"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Down Arrow 21"/>
          <p:cNvSpPr/>
          <p:nvPr/>
        </p:nvSpPr>
        <p:spPr>
          <a:xfrm rot="19567512">
            <a:off x="3552825" y="3549650"/>
            <a:ext cx="258763"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Curved Left Arrow 22"/>
          <p:cNvSpPr/>
          <p:nvPr/>
        </p:nvSpPr>
        <p:spPr>
          <a:xfrm rot="3869089">
            <a:off x="3603625" y="4308475"/>
            <a:ext cx="590550" cy="704850"/>
          </a:xfrm>
          <a:prstGeom prst="curvedLeft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24" name="Down Arrow 23"/>
          <p:cNvSpPr/>
          <p:nvPr/>
        </p:nvSpPr>
        <p:spPr>
          <a:xfrm rot="8510794">
            <a:off x="3122613" y="3957638"/>
            <a:ext cx="260350" cy="4476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8" name="Group 27"/>
          <p:cNvGrpSpPr>
            <a:grpSpLocks/>
          </p:cNvGrpSpPr>
          <p:nvPr/>
        </p:nvGrpSpPr>
        <p:grpSpPr bwMode="auto">
          <a:xfrm>
            <a:off x="2374900" y="1411288"/>
            <a:ext cx="1331913" cy="688975"/>
            <a:chOff x="2375407" y="1411292"/>
            <a:chExt cx="1330690" cy="688639"/>
          </a:xfrm>
        </p:grpSpPr>
        <p:sp>
          <p:nvSpPr>
            <p:cNvPr id="25" name="Down Arrow 24"/>
            <p:cNvSpPr/>
            <p:nvPr/>
          </p:nvSpPr>
          <p:spPr>
            <a:xfrm rot="9321177">
              <a:off x="2375407" y="1500149"/>
              <a:ext cx="260111" cy="599782"/>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Down Arrow 25"/>
            <p:cNvSpPr/>
            <p:nvPr/>
          </p:nvSpPr>
          <p:spPr>
            <a:xfrm rot="11086622">
              <a:off x="2932108" y="1411292"/>
              <a:ext cx="260111" cy="599782"/>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 name="Down Arrow 26"/>
            <p:cNvSpPr/>
            <p:nvPr/>
          </p:nvSpPr>
          <p:spPr>
            <a:xfrm rot="12676520">
              <a:off x="3445986" y="1498561"/>
              <a:ext cx="260111" cy="599782"/>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9239" name="TextBox 28"/>
          <p:cNvSpPr txBox="1">
            <a:spLocks noChangeArrowheads="1"/>
          </p:cNvSpPr>
          <p:nvPr/>
        </p:nvSpPr>
        <p:spPr bwMode="auto">
          <a:xfrm>
            <a:off x="5832475" y="1366838"/>
            <a:ext cx="2844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a:solidFill>
                  <a:schemeClr val="tx1"/>
                </a:solidFill>
              </a:rPr>
              <a:t>Click to go through each stage of the process. </a:t>
            </a:r>
            <a:endParaRPr lang="en-GB" alt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nodeType="afterGroup">
                            <p:stCondLst>
                              <p:cond delay="0"/>
                            </p:stCondLst>
                            <p:childTnLst>
                              <p:par>
                                <p:cTn id="8" presetID="49" presetClass="path" presetSubtype="0" accel="50000" decel="50000" fill="hold" grpId="1" nodeType="afterEffect">
                                  <p:stCondLst>
                                    <p:cond delay="0"/>
                                  </p:stCondLst>
                                  <p:childTnLst>
                                    <p:animMotion origin="layout" path="M -4.72222E-6 -3.33333E-6 L 0.04271 0.37963 " pathEditMode="relative" rAng="0" ptsTypes="AA">
                                      <p:cBhvr>
                                        <p:cTn id="9" dur="2750" fill="hold"/>
                                        <p:tgtEl>
                                          <p:spTgt spid="14"/>
                                        </p:tgtEl>
                                        <p:attrNameLst>
                                          <p:attrName>ppt_x</p:attrName>
                                          <p:attrName>ppt_y</p:attrName>
                                        </p:attrNameLst>
                                      </p:cBhvr>
                                      <p:rCtr x="2135" y="18981"/>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2" nodeType="click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nodeType="afterGroup">
                            <p:stCondLst>
                              <p:cond delay="0"/>
                            </p:stCondLst>
                            <p:childTnLst>
                              <p:par>
                                <p:cTn id="31" presetID="49" presetClass="path" presetSubtype="0" accel="50000" decel="50000" fill="hold" grpId="1" nodeType="afterEffect">
                                  <p:stCondLst>
                                    <p:cond delay="0"/>
                                  </p:stCondLst>
                                  <p:childTnLst>
                                    <p:animMotion origin="layout" path="M 1.11111E-6 2.22222E-6 L 0.00799 -0.12824 " pathEditMode="relative" rAng="0" ptsTypes="AA">
                                      <p:cBhvr>
                                        <p:cTn id="32" dur="2750" fill="hold"/>
                                        <p:tgtEl>
                                          <p:spTgt spid="18"/>
                                        </p:tgtEl>
                                        <p:attrNameLst>
                                          <p:attrName>ppt_x</p:attrName>
                                          <p:attrName>ppt_y</p:attrName>
                                        </p:attrNameLst>
                                      </p:cBhvr>
                                      <p:rCtr x="399" y="-6412"/>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nodeType="afterGroup">
                            <p:stCondLst>
                              <p:cond delay="0"/>
                            </p:stCondLst>
                            <p:childTnLst>
                              <p:par>
                                <p:cTn id="43" presetID="49" presetClass="path" presetSubtype="0" accel="50000" decel="50000" fill="hold" grpId="1" nodeType="afterEffect">
                                  <p:stCondLst>
                                    <p:cond delay="0"/>
                                  </p:stCondLst>
                                  <p:childTnLst>
                                    <p:animMotion origin="layout" path="M -1.11111E-6 7.40741E-7 L 0.11285 -0.02546 " pathEditMode="relative" rAng="0" ptsTypes="AA">
                                      <p:cBhvr>
                                        <p:cTn id="44" dur="2750" fill="hold"/>
                                        <p:tgtEl>
                                          <p:spTgt spid="19"/>
                                        </p:tgtEl>
                                        <p:attrNameLst>
                                          <p:attrName>ppt_x</p:attrName>
                                          <p:attrName>ppt_y</p:attrName>
                                        </p:attrNameLst>
                                      </p:cBhvr>
                                      <p:rCtr x="5642" y="-1273"/>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heel(1)">
                                      <p:cBhvr>
                                        <p:cTn id="79" dur="2000"/>
                                        <p:tgtEl>
                                          <p:spTgt spid="2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4" restart="whenNotActive" fill="hold" evtFilter="cancelBubble" nodeType="interactiveSeq">
                <p:stCondLst>
                  <p:cond evt="onClick" delay="0">
                    <p:tgtEl>
                      <p:spTgt spid="12"/>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xit" presetSubtype="0" fill="hold" nodeType="click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animBg="1"/>
      <p:bldP spid="14" grpId="1" animBg="1"/>
      <p:bldP spid="14" grpId="2" animBg="1"/>
      <p:bldP spid="17" grpId="0" animBg="1"/>
      <p:bldP spid="17" grpId="1"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9425"/>
            <a:ext cx="8220075" cy="993775"/>
          </a:xfrm>
        </p:spPr>
        <p:txBody>
          <a:bodyPr/>
          <a:lstStyle/>
          <a:p>
            <a:pPr eaLnBrk="1" hangingPunct="1"/>
            <a:r>
              <a:rPr lang="en-AU" altLang="en-US"/>
              <a:t>The Function of the Lungs</a:t>
            </a:r>
            <a:endParaRPr lang="en-GB" altLang="en-US"/>
          </a:p>
        </p:txBody>
      </p:sp>
      <p:pic>
        <p:nvPicPr>
          <p:cNvPr id="1024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4438" y="3157538"/>
            <a:ext cx="2362200" cy="279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TextBox 4"/>
          <p:cNvSpPr txBox="1">
            <a:spLocks noChangeArrowheads="1"/>
          </p:cNvSpPr>
          <p:nvPr/>
        </p:nvSpPr>
        <p:spPr bwMode="auto">
          <a:xfrm>
            <a:off x="655638" y="1473200"/>
            <a:ext cx="3849687"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a:solidFill>
                  <a:schemeClr val="tx1"/>
                </a:solidFill>
              </a:rPr>
              <a:t>When we breathe in (inhale), the intercostal muscles contract and the diaphragm pulls down, making the chest expand. This causes air to be sucked into the lungs. </a:t>
            </a:r>
            <a:endParaRPr lang="en-GB" altLang="en-US">
              <a:solidFill>
                <a:schemeClr val="tx1"/>
              </a:solidFill>
            </a:endParaRPr>
          </a:p>
        </p:txBody>
      </p:sp>
      <p:sp>
        <p:nvSpPr>
          <p:cNvPr id="10245" name="TextBox 5"/>
          <p:cNvSpPr txBox="1">
            <a:spLocks noChangeArrowheads="1"/>
          </p:cNvSpPr>
          <p:nvPr/>
        </p:nvSpPr>
        <p:spPr bwMode="auto">
          <a:xfrm>
            <a:off x="600075" y="3322638"/>
            <a:ext cx="1228725"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sz="1400">
                <a:solidFill>
                  <a:schemeClr val="tx1"/>
                </a:solidFill>
              </a:rPr>
              <a:t>lung expands</a:t>
            </a:r>
            <a:endParaRPr lang="en-GB" altLang="en-US" sz="1400">
              <a:solidFill>
                <a:schemeClr val="tx1"/>
              </a:solidFill>
            </a:endParaRPr>
          </a:p>
        </p:txBody>
      </p:sp>
      <p:cxnSp>
        <p:nvCxnSpPr>
          <p:cNvPr id="7" name="Straight Connector 6"/>
          <p:cNvCxnSpPr/>
          <p:nvPr/>
        </p:nvCxnSpPr>
        <p:spPr>
          <a:xfrm flipH="1" flipV="1">
            <a:off x="1190625" y="3630613"/>
            <a:ext cx="412750" cy="650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47" name="TextBox 7"/>
          <p:cNvSpPr txBox="1">
            <a:spLocks noChangeArrowheads="1"/>
          </p:cNvSpPr>
          <p:nvPr/>
        </p:nvSpPr>
        <p:spPr bwMode="auto">
          <a:xfrm>
            <a:off x="2668588" y="3630613"/>
            <a:ext cx="1522412"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sz="1400">
                <a:solidFill>
                  <a:schemeClr val="tx1"/>
                </a:solidFill>
              </a:rPr>
              <a:t>muscles contract</a:t>
            </a:r>
            <a:endParaRPr lang="en-GB" altLang="en-US" sz="1400">
              <a:solidFill>
                <a:schemeClr val="tx1"/>
              </a:solidFill>
            </a:endParaRPr>
          </a:p>
        </p:txBody>
      </p:sp>
      <p:sp>
        <p:nvSpPr>
          <p:cNvPr id="10" name="Down Arrow 9"/>
          <p:cNvSpPr/>
          <p:nvPr/>
        </p:nvSpPr>
        <p:spPr>
          <a:xfrm>
            <a:off x="1717675" y="5789613"/>
            <a:ext cx="260350"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9" name="TextBox 8"/>
          <p:cNvSpPr txBox="1">
            <a:spLocks noChangeArrowheads="1"/>
          </p:cNvSpPr>
          <p:nvPr/>
        </p:nvSpPr>
        <p:spPr bwMode="auto">
          <a:xfrm>
            <a:off x="1479550" y="5591175"/>
            <a:ext cx="271145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diaphragm pulls downwards</a:t>
            </a:r>
            <a:endParaRPr lang="en-GB" altLang="en-US" sz="1400">
              <a:solidFill>
                <a:schemeClr val="tx1"/>
              </a:solidFill>
            </a:endParaRPr>
          </a:p>
        </p:txBody>
      </p:sp>
      <p:pic>
        <p:nvPicPr>
          <p:cNvPr id="10250"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3363" y="3101975"/>
            <a:ext cx="2362200" cy="279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1" name="TextBox 11"/>
          <p:cNvSpPr txBox="1">
            <a:spLocks noChangeArrowheads="1"/>
          </p:cNvSpPr>
          <p:nvPr/>
        </p:nvSpPr>
        <p:spPr bwMode="auto">
          <a:xfrm>
            <a:off x="4514850" y="1417638"/>
            <a:ext cx="41243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a:solidFill>
                  <a:schemeClr val="tx1"/>
                </a:solidFill>
              </a:rPr>
              <a:t>The intercostal muscles and diaphragm then relax and the air is pushed out of the lungs (exhale) as the ribcage falls downward and inhale. </a:t>
            </a:r>
            <a:endParaRPr lang="en-GB" altLang="en-US">
              <a:solidFill>
                <a:schemeClr val="tx1"/>
              </a:solidFill>
            </a:endParaRPr>
          </a:p>
        </p:txBody>
      </p:sp>
      <p:sp>
        <p:nvSpPr>
          <p:cNvPr id="10252" name="TextBox 12"/>
          <p:cNvSpPr txBox="1">
            <a:spLocks noChangeArrowheads="1"/>
          </p:cNvSpPr>
          <p:nvPr/>
        </p:nvSpPr>
        <p:spPr bwMode="auto">
          <a:xfrm>
            <a:off x="4699000" y="3267075"/>
            <a:ext cx="1228725"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sz="1400">
                <a:solidFill>
                  <a:schemeClr val="tx1"/>
                </a:solidFill>
              </a:rPr>
              <a:t>lung shrinks</a:t>
            </a:r>
            <a:endParaRPr lang="en-GB" altLang="en-US" sz="1400">
              <a:solidFill>
                <a:schemeClr val="tx1"/>
              </a:solidFill>
            </a:endParaRPr>
          </a:p>
        </p:txBody>
      </p:sp>
      <p:cxnSp>
        <p:nvCxnSpPr>
          <p:cNvPr id="14" name="Straight Connector 13"/>
          <p:cNvCxnSpPr/>
          <p:nvPr/>
        </p:nvCxnSpPr>
        <p:spPr>
          <a:xfrm flipH="1" flipV="1">
            <a:off x="5289550" y="3575050"/>
            <a:ext cx="412750" cy="650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54" name="TextBox 14"/>
          <p:cNvSpPr txBox="1">
            <a:spLocks noChangeArrowheads="1"/>
          </p:cNvSpPr>
          <p:nvPr/>
        </p:nvSpPr>
        <p:spPr bwMode="auto">
          <a:xfrm>
            <a:off x="7110413" y="3657600"/>
            <a:ext cx="1292225"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muscles relax</a:t>
            </a:r>
            <a:endParaRPr lang="en-GB" altLang="en-US" sz="1400">
              <a:solidFill>
                <a:schemeClr val="tx1"/>
              </a:solidFill>
            </a:endParaRPr>
          </a:p>
        </p:txBody>
      </p:sp>
      <p:sp>
        <p:nvSpPr>
          <p:cNvPr id="10255" name="TextBox 16"/>
          <p:cNvSpPr txBox="1">
            <a:spLocks noChangeArrowheads="1"/>
          </p:cNvSpPr>
          <p:nvPr/>
        </p:nvSpPr>
        <p:spPr bwMode="auto">
          <a:xfrm>
            <a:off x="5338763" y="5591175"/>
            <a:ext cx="177165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diaphragm relaxes</a:t>
            </a:r>
            <a:endParaRPr lang="en-GB" altLang="en-US" sz="1400">
              <a:solidFill>
                <a:schemeClr val="tx1"/>
              </a:solidFill>
            </a:endParaRPr>
          </a:p>
        </p:txBody>
      </p:sp>
      <p:sp>
        <p:nvSpPr>
          <p:cNvPr id="16" name="Down Arrow 15"/>
          <p:cNvSpPr/>
          <p:nvPr/>
        </p:nvSpPr>
        <p:spPr>
          <a:xfrm rot="10800000">
            <a:off x="5241925" y="5764213"/>
            <a:ext cx="260350" cy="600075"/>
          </a:xfrm>
          <a:prstGeom prst="downArrow">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79425"/>
            <a:ext cx="8220075" cy="993775"/>
          </a:xfrm>
        </p:spPr>
        <p:txBody>
          <a:bodyPr/>
          <a:lstStyle/>
          <a:p>
            <a:pPr eaLnBrk="1" hangingPunct="1"/>
            <a:r>
              <a:rPr lang="en-AU" altLang="en-US"/>
              <a:t>The Function of the Lungs</a:t>
            </a:r>
            <a:endParaRPr lang="en-GB" altLang="en-US"/>
          </a:p>
        </p:txBody>
      </p:sp>
      <p:pic>
        <p:nvPicPr>
          <p:cNvPr id="11267" name="Picture 2"/>
          <p:cNvPicPr>
            <a:picLocks noChangeAspect="1"/>
          </p:cNvPicPr>
          <p:nvPr/>
        </p:nvPicPr>
        <p:blipFill>
          <a:blip r:embed="rId2" cstate="print">
            <a:extLst>
              <a:ext uri="{28A0092B-C50C-407E-A947-70E740481C1C}">
                <a14:useLocalDpi xmlns:a14="http://schemas.microsoft.com/office/drawing/2010/main" xmlns="" val="0"/>
              </a:ext>
            </a:extLst>
          </a:blip>
          <a:srcRect b="34557"/>
          <a:stretch>
            <a:fillRect/>
          </a:stretch>
        </p:blipFill>
        <p:spPr bwMode="auto">
          <a:xfrm>
            <a:off x="3698875" y="1919288"/>
            <a:ext cx="4116388" cy="448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Box 3"/>
          <p:cNvSpPr txBox="1">
            <a:spLocks noChangeArrowheads="1"/>
          </p:cNvSpPr>
          <p:nvPr/>
        </p:nvSpPr>
        <p:spPr bwMode="auto">
          <a:xfrm>
            <a:off x="3781425" y="3141663"/>
            <a:ext cx="1230313"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trachea</a:t>
            </a:r>
            <a:endParaRPr lang="en-GB" altLang="en-US" sz="1400">
              <a:solidFill>
                <a:schemeClr val="tx1"/>
              </a:solidFill>
            </a:endParaRPr>
          </a:p>
        </p:txBody>
      </p:sp>
      <p:cxnSp>
        <p:nvCxnSpPr>
          <p:cNvPr id="5" name="Straight Connector 4"/>
          <p:cNvCxnSpPr>
            <a:endCxn id="11268" idx="2"/>
          </p:cNvCxnSpPr>
          <p:nvPr/>
        </p:nvCxnSpPr>
        <p:spPr>
          <a:xfrm flipH="1" flipV="1">
            <a:off x="4397375" y="3449638"/>
            <a:ext cx="1397000" cy="806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70" name="TextBox 6"/>
          <p:cNvSpPr txBox="1">
            <a:spLocks noChangeArrowheads="1"/>
          </p:cNvSpPr>
          <p:nvPr/>
        </p:nvSpPr>
        <p:spPr bwMode="auto">
          <a:xfrm>
            <a:off x="3062288" y="3616325"/>
            <a:ext cx="1230312"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bronchus</a:t>
            </a:r>
            <a:endParaRPr lang="en-GB" altLang="en-US" sz="1400">
              <a:solidFill>
                <a:schemeClr val="tx1"/>
              </a:solidFill>
            </a:endParaRPr>
          </a:p>
        </p:txBody>
      </p:sp>
      <p:cxnSp>
        <p:nvCxnSpPr>
          <p:cNvPr id="8" name="Straight Connector 7"/>
          <p:cNvCxnSpPr/>
          <p:nvPr/>
        </p:nvCxnSpPr>
        <p:spPr>
          <a:xfrm flipH="1" flipV="1">
            <a:off x="3648075" y="3924300"/>
            <a:ext cx="2192338" cy="812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237288" y="3649663"/>
            <a:ext cx="866775" cy="688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73" name="TextBox 15"/>
          <p:cNvSpPr txBox="1">
            <a:spLocks noChangeArrowheads="1"/>
          </p:cNvSpPr>
          <p:nvPr/>
        </p:nvSpPr>
        <p:spPr bwMode="auto">
          <a:xfrm>
            <a:off x="6215063" y="3127375"/>
            <a:ext cx="1779587" cy="522288"/>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intercostal muscles and ribs</a:t>
            </a:r>
            <a:endParaRPr lang="en-GB" altLang="en-US" sz="1400">
              <a:solidFill>
                <a:schemeClr val="tx1"/>
              </a:solidFill>
            </a:endParaRPr>
          </a:p>
        </p:txBody>
      </p:sp>
      <p:cxnSp>
        <p:nvCxnSpPr>
          <p:cNvPr id="20" name="Straight Connector 19"/>
          <p:cNvCxnSpPr>
            <a:endCxn id="11275" idx="2"/>
          </p:cNvCxnSpPr>
          <p:nvPr/>
        </p:nvCxnSpPr>
        <p:spPr>
          <a:xfrm flipH="1" flipV="1">
            <a:off x="3530600" y="5608638"/>
            <a:ext cx="1397000" cy="5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75" name="TextBox 18"/>
          <p:cNvSpPr txBox="1">
            <a:spLocks noChangeArrowheads="1"/>
          </p:cNvSpPr>
          <p:nvPr/>
        </p:nvSpPr>
        <p:spPr bwMode="auto">
          <a:xfrm>
            <a:off x="2914650" y="5300663"/>
            <a:ext cx="1230313"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diaphragm</a:t>
            </a:r>
            <a:endParaRPr lang="en-GB" altLang="en-US" sz="1400">
              <a:solidFill>
                <a:schemeClr val="tx1"/>
              </a:solidFill>
            </a:endParaRPr>
          </a:p>
        </p:txBody>
      </p:sp>
      <p:cxnSp>
        <p:nvCxnSpPr>
          <p:cNvPr id="23" name="Straight Connector 22"/>
          <p:cNvCxnSpPr>
            <a:endCxn id="11277" idx="2"/>
          </p:cNvCxnSpPr>
          <p:nvPr/>
        </p:nvCxnSpPr>
        <p:spPr>
          <a:xfrm flipH="1" flipV="1">
            <a:off x="3228975" y="4635500"/>
            <a:ext cx="2398713" cy="598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77" name="TextBox 23"/>
          <p:cNvSpPr txBox="1">
            <a:spLocks noChangeArrowheads="1"/>
          </p:cNvSpPr>
          <p:nvPr/>
        </p:nvSpPr>
        <p:spPr bwMode="auto">
          <a:xfrm>
            <a:off x="2759075" y="4327525"/>
            <a:ext cx="93980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heart</a:t>
            </a:r>
            <a:endParaRPr lang="en-GB" altLang="en-US" sz="1400">
              <a:solidFill>
                <a:schemeClr val="tx1"/>
              </a:solidFill>
            </a:endParaRPr>
          </a:p>
        </p:txBody>
      </p:sp>
      <p:cxnSp>
        <p:nvCxnSpPr>
          <p:cNvPr id="29" name="Straight Connector 28"/>
          <p:cNvCxnSpPr>
            <a:endCxn id="11280" idx="2"/>
          </p:cNvCxnSpPr>
          <p:nvPr/>
        </p:nvCxnSpPr>
        <p:spPr>
          <a:xfrm flipV="1">
            <a:off x="6229350" y="4162425"/>
            <a:ext cx="1749425" cy="5746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83363" y="4959350"/>
            <a:ext cx="1231900" cy="66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80" name="TextBox 27"/>
          <p:cNvSpPr txBox="1">
            <a:spLocks noChangeArrowheads="1"/>
          </p:cNvSpPr>
          <p:nvPr/>
        </p:nvSpPr>
        <p:spPr bwMode="auto">
          <a:xfrm>
            <a:off x="7364413" y="3856038"/>
            <a:ext cx="1228725" cy="306387"/>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bronchiole</a:t>
            </a:r>
            <a:endParaRPr lang="en-GB" altLang="en-US" sz="1400">
              <a:solidFill>
                <a:schemeClr val="tx1"/>
              </a:solidFill>
            </a:endParaRPr>
          </a:p>
        </p:txBody>
      </p:sp>
      <p:sp>
        <p:nvSpPr>
          <p:cNvPr id="11281" name="TextBox 39"/>
          <p:cNvSpPr txBox="1">
            <a:spLocks noChangeArrowheads="1"/>
          </p:cNvSpPr>
          <p:nvPr/>
        </p:nvSpPr>
        <p:spPr bwMode="auto">
          <a:xfrm>
            <a:off x="7104063" y="5567363"/>
            <a:ext cx="1489075"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air sacs (alveoli)</a:t>
            </a:r>
            <a:endParaRPr lang="en-GB" altLang="en-US" sz="1400">
              <a:solidFill>
                <a:schemeClr val="tx1"/>
              </a:solidFill>
            </a:endParaRPr>
          </a:p>
        </p:txBody>
      </p:sp>
      <p:sp>
        <p:nvSpPr>
          <p:cNvPr id="11282" name="TextBox 42"/>
          <p:cNvSpPr txBox="1">
            <a:spLocks noChangeArrowheads="1"/>
          </p:cNvSpPr>
          <p:nvPr/>
        </p:nvSpPr>
        <p:spPr bwMode="auto">
          <a:xfrm>
            <a:off x="655638" y="1473200"/>
            <a:ext cx="421005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a:solidFill>
                  <a:schemeClr val="tx1"/>
                </a:solidFill>
              </a:rPr>
              <a:t>Air breathed in through the mouth or nose travels down the trachea, through the bronchi into one of the lungs. The air travels into the bronchioles and into the air sacs (alveoli). </a:t>
            </a:r>
            <a:endParaRPr lang="en-GB"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eaLnBrk="1" hangingPunct="1"/>
            <a:r>
              <a:rPr lang="en-AU" altLang="en-US"/>
              <a:t>The Function of the Alveoli</a:t>
            </a:r>
            <a:endParaRPr lang="en-GB" altLang="en-US"/>
          </a:p>
        </p:txBody>
      </p:sp>
      <p:sp>
        <p:nvSpPr>
          <p:cNvPr id="12291" name="TextBox 2"/>
          <p:cNvSpPr txBox="1">
            <a:spLocks noChangeArrowheads="1"/>
          </p:cNvSpPr>
          <p:nvPr/>
        </p:nvSpPr>
        <p:spPr bwMode="auto">
          <a:xfrm>
            <a:off x="655638" y="1473200"/>
            <a:ext cx="78501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a:solidFill>
                  <a:schemeClr val="tx1"/>
                </a:solidFill>
              </a:rPr>
              <a:t>The oxygen is absorbed into the blood through a layer of moisture in the air sacs (alveoli). Carbon dioxide in the blood is transferred back into the air, which then travels back out of the lungs.  </a:t>
            </a:r>
            <a:endParaRPr lang="en-GB" altLang="en-US">
              <a:solidFill>
                <a:schemeClr val="tx1"/>
              </a:solidFill>
            </a:endParaRPr>
          </a:p>
        </p:txBody>
      </p:sp>
      <p:pic>
        <p:nvPicPr>
          <p:cNvPr id="1229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4613" y="2397125"/>
            <a:ext cx="3652837" cy="36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98748">
            <a:off x="4572000" y="3271838"/>
            <a:ext cx="3368675"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TextBox 5"/>
          <p:cNvSpPr txBox="1">
            <a:spLocks noChangeArrowheads="1"/>
          </p:cNvSpPr>
          <p:nvPr/>
        </p:nvSpPr>
        <p:spPr bwMode="auto">
          <a:xfrm>
            <a:off x="5761038" y="5049838"/>
            <a:ext cx="739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sz="2000" b="1" dirty="0">
                <a:solidFill>
                  <a:srgbClr val="00B0F0"/>
                </a:solidFill>
              </a:rPr>
              <a:t>0₂</a:t>
            </a:r>
            <a:endParaRPr lang="en-GB" altLang="en-US" sz="2000" b="1" dirty="0">
              <a:solidFill>
                <a:srgbClr val="00B0F0"/>
              </a:solidFill>
            </a:endParaRPr>
          </a:p>
        </p:txBody>
      </p:sp>
      <p:sp>
        <p:nvSpPr>
          <p:cNvPr id="7" name="TextBox 6"/>
          <p:cNvSpPr txBox="1"/>
          <p:nvPr/>
        </p:nvSpPr>
        <p:spPr>
          <a:xfrm>
            <a:off x="6256337" y="4797425"/>
            <a:ext cx="628650" cy="415498"/>
          </a:xfrm>
          <a:prstGeom prst="rect">
            <a:avLst/>
          </a:prstGeom>
          <a:noFill/>
        </p:spPr>
        <p:txBody>
          <a:bodyPr>
            <a:spAutoFit/>
          </a:bodyPr>
          <a:lstStyle/>
          <a:p>
            <a:pPr eaLnBrk="1" fontAlgn="auto" hangingPunct="1">
              <a:spcBef>
                <a:spcPts val="0"/>
              </a:spcBef>
              <a:spcAft>
                <a:spcPts val="0"/>
              </a:spcAft>
              <a:defRPr/>
            </a:pPr>
            <a:r>
              <a:rPr lang="en-AU" altLang="en-US" sz="2100" b="1" dirty="0">
                <a:solidFill>
                  <a:srgbClr val="BFBFBF"/>
                </a:solidFill>
              </a:rPr>
              <a:t>C</a:t>
            </a:r>
            <a:r>
              <a:rPr lang="en-AU" sz="2100" b="1" dirty="0">
                <a:solidFill>
                  <a:schemeClr val="bg1">
                    <a:lumMod val="75000"/>
                  </a:schemeClr>
                </a:solidFill>
                <a:latin typeface="+mn-lt"/>
              </a:rPr>
              <a:t>0₂</a:t>
            </a:r>
            <a:endParaRPr lang="en-GB" sz="2100" b="1" dirty="0">
              <a:solidFill>
                <a:schemeClr val="bg1">
                  <a:lumMod val="75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2750" y="4122738"/>
            <a:ext cx="3459163" cy="216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457200" y="479425"/>
            <a:ext cx="8220075" cy="993775"/>
          </a:xfrm>
        </p:spPr>
        <p:txBody>
          <a:bodyPr/>
          <a:lstStyle/>
          <a:p>
            <a:pPr eaLnBrk="1" hangingPunct="1"/>
            <a:r>
              <a:rPr lang="en-AU" altLang="en-US"/>
              <a:t>What Blood Vessels Do</a:t>
            </a:r>
            <a:endParaRPr lang="en-GB" altLang="en-US"/>
          </a:p>
        </p:txBody>
      </p:sp>
      <p:sp>
        <p:nvSpPr>
          <p:cNvPr id="13316" name="Rectangle 2"/>
          <p:cNvSpPr>
            <a:spLocks noChangeArrowheads="1"/>
          </p:cNvSpPr>
          <p:nvPr/>
        </p:nvSpPr>
        <p:spPr bwMode="auto">
          <a:xfrm>
            <a:off x="665163" y="1617663"/>
            <a:ext cx="8012112" cy="166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AU" altLang="en-US" b="1">
                <a:solidFill>
                  <a:schemeClr val="tx1"/>
                </a:solidFill>
              </a:rPr>
              <a:t>Arteries</a:t>
            </a:r>
            <a:r>
              <a:rPr lang="en-AU" altLang="en-US">
                <a:solidFill>
                  <a:schemeClr val="tx1"/>
                </a:solidFill>
              </a:rPr>
              <a:t> – carries oxygenated blood </a:t>
            </a:r>
            <a:r>
              <a:rPr lang="en-AU" altLang="en-US" b="1">
                <a:solidFill>
                  <a:schemeClr val="tx1"/>
                </a:solidFill>
              </a:rPr>
              <a:t>away</a:t>
            </a:r>
            <a:r>
              <a:rPr lang="en-AU" altLang="en-US">
                <a:solidFill>
                  <a:schemeClr val="tx1"/>
                </a:solidFill>
              </a:rPr>
              <a:t> from the heart</a:t>
            </a:r>
          </a:p>
          <a:p>
            <a:pPr eaLnBrk="1" hangingPunct="1">
              <a:lnSpc>
                <a:spcPct val="100000"/>
              </a:lnSpc>
              <a:spcBef>
                <a:spcPct val="0"/>
              </a:spcBef>
              <a:buFontTx/>
              <a:buNone/>
            </a:pPr>
            <a:endParaRPr lang="en-AU" altLang="en-US" b="1">
              <a:solidFill>
                <a:schemeClr val="tx1"/>
              </a:solidFill>
            </a:endParaRPr>
          </a:p>
          <a:p>
            <a:pPr eaLnBrk="1" hangingPunct="1">
              <a:lnSpc>
                <a:spcPct val="100000"/>
              </a:lnSpc>
              <a:spcBef>
                <a:spcPct val="0"/>
              </a:spcBef>
              <a:buFontTx/>
              <a:buNone/>
            </a:pPr>
            <a:r>
              <a:rPr lang="en-AU" altLang="en-US" b="1">
                <a:solidFill>
                  <a:schemeClr val="tx1"/>
                </a:solidFill>
              </a:rPr>
              <a:t>Capillaries </a:t>
            </a:r>
            <a:r>
              <a:rPr lang="en-AU" altLang="en-US">
                <a:solidFill>
                  <a:schemeClr val="tx1"/>
                </a:solidFill>
              </a:rPr>
              <a:t>– enable </a:t>
            </a:r>
            <a:r>
              <a:rPr lang="en-AU" altLang="en-US" b="1">
                <a:solidFill>
                  <a:schemeClr val="tx1"/>
                </a:solidFill>
              </a:rPr>
              <a:t>exchange</a:t>
            </a:r>
            <a:r>
              <a:rPr lang="en-AU" altLang="en-US">
                <a:solidFill>
                  <a:schemeClr val="tx1"/>
                </a:solidFill>
              </a:rPr>
              <a:t> of oxygen with body </a:t>
            </a:r>
          </a:p>
          <a:p>
            <a:pPr eaLnBrk="1" hangingPunct="1">
              <a:lnSpc>
                <a:spcPct val="100000"/>
              </a:lnSpc>
              <a:spcBef>
                <a:spcPct val="0"/>
              </a:spcBef>
              <a:buFontTx/>
              <a:buNone/>
            </a:pPr>
            <a:endParaRPr lang="en-AU" altLang="en-US">
              <a:solidFill>
                <a:schemeClr val="tx1"/>
              </a:solidFill>
            </a:endParaRPr>
          </a:p>
          <a:p>
            <a:pPr eaLnBrk="1" hangingPunct="1">
              <a:lnSpc>
                <a:spcPct val="100000"/>
              </a:lnSpc>
              <a:spcBef>
                <a:spcPct val="0"/>
              </a:spcBef>
              <a:buFontTx/>
              <a:buNone/>
            </a:pPr>
            <a:r>
              <a:rPr lang="en-AU" altLang="en-US" b="1">
                <a:solidFill>
                  <a:schemeClr val="tx1"/>
                </a:solidFill>
              </a:rPr>
              <a:t>Veins</a:t>
            </a:r>
            <a:r>
              <a:rPr lang="en-AU" altLang="en-US">
                <a:solidFill>
                  <a:schemeClr val="tx1"/>
                </a:solidFill>
              </a:rPr>
              <a:t> – carries blood from capillaries back to the heart to be pumped </a:t>
            </a:r>
            <a:r>
              <a:rPr lang="en-AU" altLang="en-US" b="1">
                <a:solidFill>
                  <a:schemeClr val="tx1"/>
                </a:solidFill>
              </a:rPr>
              <a:t>to</a:t>
            </a:r>
            <a:r>
              <a:rPr lang="en-AU" altLang="en-US">
                <a:solidFill>
                  <a:schemeClr val="tx1"/>
                </a:solidFill>
              </a:rPr>
              <a:t> the lungs to be re-oxygenated.</a:t>
            </a:r>
            <a:endParaRPr lang="en-GB" altLang="en-US">
              <a:solidFill>
                <a:schemeClr val="tx1"/>
              </a:solidFill>
            </a:endParaRPr>
          </a:p>
        </p:txBody>
      </p:sp>
      <p:cxnSp>
        <p:nvCxnSpPr>
          <p:cNvPr id="5" name="Straight Connector 4"/>
          <p:cNvCxnSpPr/>
          <p:nvPr/>
        </p:nvCxnSpPr>
        <p:spPr>
          <a:xfrm flipH="1" flipV="1">
            <a:off x="2325688" y="4868863"/>
            <a:ext cx="1089025" cy="768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18" name="TextBox 5"/>
          <p:cNvSpPr txBox="1">
            <a:spLocks noChangeArrowheads="1"/>
          </p:cNvSpPr>
          <p:nvPr/>
        </p:nvSpPr>
        <p:spPr bwMode="auto">
          <a:xfrm>
            <a:off x="1903413" y="4587875"/>
            <a:ext cx="93980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artery</a:t>
            </a:r>
            <a:endParaRPr lang="en-GB" altLang="en-US" sz="1400">
              <a:solidFill>
                <a:schemeClr val="tx1"/>
              </a:solidFill>
            </a:endParaRPr>
          </a:p>
        </p:txBody>
      </p:sp>
      <p:cxnSp>
        <p:nvCxnSpPr>
          <p:cNvPr id="8" name="Straight Connector 7"/>
          <p:cNvCxnSpPr>
            <a:endCxn id="13320" idx="2"/>
          </p:cNvCxnSpPr>
          <p:nvPr/>
        </p:nvCxnSpPr>
        <p:spPr>
          <a:xfrm flipV="1">
            <a:off x="5938838" y="3979863"/>
            <a:ext cx="665162" cy="915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20" name="TextBox 8"/>
          <p:cNvSpPr txBox="1">
            <a:spLocks noChangeArrowheads="1"/>
          </p:cNvSpPr>
          <p:nvPr/>
        </p:nvSpPr>
        <p:spPr bwMode="auto">
          <a:xfrm>
            <a:off x="6134100" y="3671888"/>
            <a:ext cx="939800"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vein</a:t>
            </a:r>
            <a:endParaRPr lang="en-GB" altLang="en-US" sz="1400">
              <a:solidFill>
                <a:schemeClr val="tx1"/>
              </a:solidFill>
            </a:endParaRPr>
          </a:p>
        </p:txBody>
      </p:sp>
      <p:cxnSp>
        <p:nvCxnSpPr>
          <p:cNvPr id="10" name="Straight Connector 9"/>
          <p:cNvCxnSpPr>
            <a:endCxn id="13322" idx="2"/>
          </p:cNvCxnSpPr>
          <p:nvPr/>
        </p:nvCxnSpPr>
        <p:spPr>
          <a:xfrm flipH="1" flipV="1">
            <a:off x="4186238" y="3860800"/>
            <a:ext cx="360362" cy="727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22" name="TextBox 10"/>
          <p:cNvSpPr txBox="1">
            <a:spLocks noChangeArrowheads="1"/>
          </p:cNvSpPr>
          <p:nvPr/>
        </p:nvSpPr>
        <p:spPr bwMode="auto">
          <a:xfrm>
            <a:off x="3689350" y="3552825"/>
            <a:ext cx="992188" cy="307975"/>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AU" altLang="en-US" sz="1400">
                <a:solidFill>
                  <a:schemeClr val="tx1"/>
                </a:solidFill>
              </a:rPr>
              <a:t>capillaries</a:t>
            </a:r>
            <a:endParaRPr lang="en-GB" altLang="en-US" sz="14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BBF18BF768D247BF7EA69C5EEDBCE3" ma:contentTypeVersion="10" ma:contentTypeDescription="Create a new document." ma:contentTypeScope="" ma:versionID="4a81ed0f6d7fd41ba79f3d76e39a8746">
  <xsd:schema xmlns:xsd="http://www.w3.org/2001/XMLSchema" xmlns:xs="http://www.w3.org/2001/XMLSchema" xmlns:p="http://schemas.microsoft.com/office/2006/metadata/properties" xmlns:ns2="cbb86898-7bcd-4c22-a1d0-8ae3b8c522fe" targetNamespace="http://schemas.microsoft.com/office/2006/metadata/properties" ma:root="true" ma:fieldsID="871529b57d708d09f4815b9b353f5935" ns2:_="">
    <xsd:import namespace="cbb86898-7bcd-4c22-a1d0-8ae3b8c522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86898-7bcd-4c22-a1d0-8ae3b8c52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1D587D-E89A-414E-8BB2-236BFC2E44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2036B2-7B12-43C2-BEF5-00A23F293BF2}">
  <ds:schemaRefs>
    <ds:schemaRef ds:uri="http://schemas.microsoft.com/sharepoint/v3/contenttype/forms"/>
  </ds:schemaRefs>
</ds:datastoreItem>
</file>

<file path=customXml/itemProps3.xml><?xml version="1.0" encoding="utf-8"?>
<ds:datastoreItem xmlns:ds="http://schemas.openxmlformats.org/officeDocument/2006/customXml" ds:itemID="{B296F202-5BD4-478B-B515-C0AB57038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86898-7bcd-4c22-a1d0-8ae3b8c522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130</TotalTime>
  <Words>328</Words>
  <Application>Microsoft Office PowerPoint</Application>
  <PresentationFormat>On-screen Show (4:3)</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Twinkl</vt:lpstr>
      <vt:lpstr>Calibri</vt:lpstr>
      <vt:lpstr>Office Theme</vt:lpstr>
      <vt:lpstr>Slide 1</vt:lpstr>
      <vt:lpstr>The Function of the Heart</vt:lpstr>
      <vt:lpstr>How the Heart Works</vt:lpstr>
      <vt:lpstr>The Function of the Lungs</vt:lpstr>
      <vt:lpstr>The Function of the Lungs</vt:lpstr>
      <vt:lpstr>The Function of the Alveoli</vt:lpstr>
      <vt:lpstr>What Blood Vessels Do</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Meghan Hardie</dc:creator>
  <cp:lastModifiedBy>h h</cp:lastModifiedBy>
  <cp:revision>17</cp:revision>
  <dcterms:created xsi:type="dcterms:W3CDTF">2018-10-24T21:12:02Z</dcterms:created>
  <dcterms:modified xsi:type="dcterms:W3CDTF">2020-04-17T17:10:00Z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0x010100F8BBF18BF768D247BF7EA69C5EEDBCE3</vt:lpwstr>
  </property>
</Properties>
</file>