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7" r:id="rId9"/>
    <p:sldId id="268" r:id="rId10"/>
    <p:sldId id="269" r:id="rId11"/>
    <p:sldId id="270" r:id="rId12"/>
    <p:sldId id="271" r:id="rId13"/>
    <p:sldId id="262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1052"/>
    <a:srgbClr val="541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701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C2B6-08AE-DE4D-B823-6513441300F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D7B8-174E-DA42-A1A6-CA7D591F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3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C2B6-08AE-DE4D-B823-6513441300F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D7B8-174E-DA42-A1A6-CA7D591F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C2B6-08AE-DE4D-B823-6513441300F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D7B8-174E-DA42-A1A6-CA7D591F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0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C2B6-08AE-DE4D-B823-6513441300F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D7B8-174E-DA42-A1A6-CA7D591F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0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C2B6-08AE-DE4D-B823-6513441300F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D7B8-174E-DA42-A1A6-CA7D591F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5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C2B6-08AE-DE4D-B823-6513441300F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D7B8-174E-DA42-A1A6-CA7D591F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8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C2B6-08AE-DE4D-B823-6513441300F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D7B8-174E-DA42-A1A6-CA7D591F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9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C2B6-08AE-DE4D-B823-6513441300F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D7B8-174E-DA42-A1A6-CA7D591F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9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C2B6-08AE-DE4D-B823-6513441300F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D7B8-174E-DA42-A1A6-CA7D591F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6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C2B6-08AE-DE4D-B823-6513441300F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D7B8-174E-DA42-A1A6-CA7D591F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3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C2B6-08AE-DE4D-B823-6513441300F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D7B8-174E-DA42-A1A6-CA7D591F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6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2C2B6-08AE-DE4D-B823-6513441300F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9D7B8-174E-DA42-A1A6-CA7D591F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7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88" y="2234809"/>
            <a:ext cx="7772400" cy="4601343"/>
          </a:xfrm>
        </p:spPr>
        <p:txBody>
          <a:bodyPr>
            <a:normAutofit/>
          </a:bodyPr>
          <a:lstStyle/>
          <a:p>
            <a:pPr algn="l"/>
            <a:r>
              <a:rPr lang="en-US" sz="3600" u="sng" dirty="0" smtClean="0">
                <a:solidFill>
                  <a:srgbClr val="00B050"/>
                </a:solidFill>
                <a:latin typeface="Sassoon" panose="02000503040000090004" pitchFamily="2" charset="0"/>
              </a:rPr>
              <a:t>Steps to Success</a:t>
            </a:r>
            <a:r>
              <a:rPr lang="en-US" sz="3600" u="sng" dirty="0" smtClean="0">
                <a:solidFill>
                  <a:srgbClr val="2A1052"/>
                </a:solidFill>
                <a:latin typeface="Sassoon" panose="02000503040000090004" pitchFamily="2" charset="0"/>
              </a:rPr>
              <a:t/>
            </a:r>
            <a:br>
              <a:rPr lang="en-US" sz="3600" u="sng" dirty="0" smtClean="0">
                <a:solidFill>
                  <a:srgbClr val="2A1052"/>
                </a:solidFill>
                <a:latin typeface="Sassoon" panose="02000503040000090004" pitchFamily="2" charset="0"/>
              </a:rPr>
            </a:br>
            <a:r>
              <a:rPr lang="en-US" sz="3600" i="1" u="sng" dirty="0" smtClean="0">
                <a:solidFill>
                  <a:srgbClr val="2A1052"/>
                </a:solidFill>
                <a:latin typeface="Sassoon" panose="02000503040000090004" pitchFamily="2" charset="0"/>
              </a:rPr>
              <a:t/>
            </a:r>
            <a:br>
              <a:rPr lang="en-US" sz="3600" i="1" u="sng" dirty="0" smtClean="0">
                <a:solidFill>
                  <a:srgbClr val="2A1052"/>
                </a:solidFill>
                <a:latin typeface="Sassoon" panose="02000503040000090004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1.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I can set my calculation out correctly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.</a:t>
            </a:r>
            <a:b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2. 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I 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can multiply stage by stage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.</a:t>
            </a:r>
            <a:b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3. 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I 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can decide whether to work each stage out in my head, or using resources or arrays.</a:t>
            </a:r>
            <a:endParaRPr lang="en-US" sz="2800" dirty="0">
              <a:solidFill>
                <a:srgbClr val="FF0000"/>
              </a:solidFill>
              <a:latin typeface="Sassoon" panose="0200050304000009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5780" y="317665"/>
            <a:ext cx="77424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2A10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W.A.L.T: To begin to multiply a 2 digit number by a 1 digit number.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2753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We start by laying out our calculation…</a:t>
            </a: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417" y="164623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2A1052"/>
                </a:solidFill>
              </a:rPr>
              <a:t>T  U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2A1052"/>
                </a:solidFill>
              </a:rPr>
              <a:t>2</a:t>
            </a:r>
            <a:r>
              <a:rPr lang="en-US" dirty="0" smtClean="0">
                <a:solidFill>
                  <a:srgbClr val="2A1052"/>
                </a:solidFill>
              </a:rPr>
              <a:t>  6</a:t>
            </a:r>
            <a:endParaRPr lang="en-US" dirty="0" smtClean="0">
              <a:solidFill>
                <a:srgbClr val="2A105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  X      </a:t>
            </a:r>
            <a:r>
              <a:rPr lang="en-US" dirty="0" smtClean="0">
                <a:solidFill>
                  <a:srgbClr val="2A1052"/>
                </a:solidFill>
              </a:rPr>
              <a:t>2</a:t>
            </a:r>
            <a:endParaRPr lang="en-US" dirty="0" smtClean="0">
              <a:solidFill>
                <a:srgbClr val="2A105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	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		</a:t>
            </a: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</a:t>
            </a: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	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577716" y="3399985"/>
            <a:ext cx="1570371" cy="1"/>
          </a:xfrm>
          <a:prstGeom prst="line">
            <a:avLst/>
          </a:prstGeom>
          <a:ln>
            <a:solidFill>
              <a:srgbClr val="2A105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588217" y="1600200"/>
            <a:ext cx="368696" cy="17997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9591361">
            <a:off x="4376369" y="1990489"/>
            <a:ext cx="368696" cy="152031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6590" y="1463676"/>
            <a:ext cx="25945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Sassoon" panose="02000503040000090004" pitchFamily="2" charset="0"/>
              </a:rPr>
              <a:t>First</a:t>
            </a:r>
            <a:r>
              <a:rPr lang="en-US" sz="2400" dirty="0" smtClean="0">
                <a:solidFill>
                  <a:srgbClr val="FF0000"/>
                </a:solidFill>
                <a:latin typeface="Sassoon" panose="02000503040000090004" pitchFamily="2" charset="0"/>
              </a:rPr>
              <a:t>, we multiply the units </a:t>
            </a:r>
            <a:r>
              <a:rPr lang="en-US" sz="2400" dirty="0" smtClean="0">
                <a:solidFill>
                  <a:srgbClr val="FF0000"/>
                </a:solidFill>
                <a:latin typeface="Sassoon" panose="02000503040000090004" pitchFamily="2" charset="0"/>
              </a:rPr>
              <a:t>column.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Sassoon" panose="02000503040000090004" pitchFamily="2" charset="0"/>
              </a:rPr>
              <a:t>6 x 2 = 12. </a:t>
            </a:r>
            <a:r>
              <a:rPr lang="en-US" sz="2400" b="1" u="sng" dirty="0" smtClean="0">
                <a:solidFill>
                  <a:srgbClr val="FF0000"/>
                </a:solidFill>
                <a:latin typeface="Sassoon" panose="02000503040000090004" pitchFamily="2" charset="0"/>
              </a:rPr>
              <a:t>This is a 2 digit number. We must carry the ten over to the tens column.</a:t>
            </a:r>
            <a:endParaRPr lang="en-US" sz="2400" b="1" u="sng" dirty="0">
              <a:solidFill>
                <a:srgbClr val="2A105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6418" y="1712796"/>
            <a:ext cx="32325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Sassoon" panose="02000503040000090004" pitchFamily="2" charset="0"/>
              </a:rPr>
              <a:t>2. Next</a:t>
            </a:r>
            <a:r>
              <a:rPr lang="en-US" sz="2400" dirty="0" smtClean="0">
                <a:solidFill>
                  <a:srgbClr val="00B050"/>
                </a:solidFill>
                <a:latin typeface="Sassoon" panose="02000503040000090004" pitchFamily="2" charset="0"/>
              </a:rPr>
              <a:t>, we multiply the tens column with the </a:t>
            </a:r>
            <a:r>
              <a:rPr lang="en-US" sz="2400" dirty="0" smtClean="0">
                <a:solidFill>
                  <a:srgbClr val="00B050"/>
                </a:solidFill>
                <a:latin typeface="Sassoon" panose="02000503040000090004" pitchFamily="2" charset="0"/>
              </a:rPr>
              <a:t>botto</a:t>
            </a:r>
            <a:r>
              <a:rPr lang="en-US" sz="2400" dirty="0" smtClean="0">
                <a:solidFill>
                  <a:srgbClr val="00B050"/>
                </a:solidFill>
                <a:latin typeface="Sassoon" panose="02000503040000090004" pitchFamily="2" charset="0"/>
              </a:rPr>
              <a:t>m </a:t>
            </a:r>
            <a:r>
              <a:rPr lang="en-US" sz="2400" dirty="0" smtClean="0">
                <a:solidFill>
                  <a:srgbClr val="00B050"/>
                </a:solidFill>
                <a:latin typeface="Sassoon" panose="02000503040000090004" pitchFamily="2" charset="0"/>
              </a:rPr>
              <a:t>units column: 2 x 2 =4. </a:t>
            </a:r>
            <a:r>
              <a:rPr lang="en-US" sz="2400" b="1" u="sng" dirty="0" smtClean="0">
                <a:solidFill>
                  <a:srgbClr val="00B050"/>
                </a:solidFill>
                <a:latin typeface="Sassoon" panose="02000503040000090004" pitchFamily="2" charset="0"/>
              </a:rPr>
              <a:t>Remember, we need to add on the 1 ten we carried over. (4 tens + 1 ten = 5 tens. </a:t>
            </a:r>
            <a:endParaRPr lang="en-US" sz="2400" b="1" u="sng" dirty="0">
              <a:solidFill>
                <a:srgbClr val="00B050"/>
              </a:solidFill>
              <a:latin typeface="Sassoon" panose="02000503040000090004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520327" y="4018079"/>
            <a:ext cx="1570371" cy="1"/>
          </a:xfrm>
          <a:prstGeom prst="line">
            <a:avLst/>
          </a:prstGeom>
          <a:ln>
            <a:solidFill>
              <a:srgbClr val="2A105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88217" y="3514865"/>
            <a:ext cx="25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2</a:t>
            </a:r>
            <a:endParaRPr lang="en-GB" sz="2800" dirty="0">
              <a:solidFill>
                <a:srgbClr val="FF0000"/>
              </a:solidFill>
              <a:latin typeface="Sassoon" panose="02000503040000090004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7996" y="3514865"/>
            <a:ext cx="25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5</a:t>
            </a:r>
            <a:endParaRPr lang="en-GB" sz="2800" dirty="0">
              <a:solidFill>
                <a:srgbClr val="00B050"/>
              </a:solidFill>
              <a:latin typeface="Sassoon" panose="02000503040000090004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0135" y="5305041"/>
            <a:ext cx="9006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chemeClr val="accent4">
                    <a:lumMod val="75000"/>
                  </a:schemeClr>
                </a:solidFill>
                <a:latin typeface="Sassoon" panose="02000503040000090004" pitchFamily="2" charset="0"/>
              </a:rPr>
              <a:t>Answer: </a:t>
            </a: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  <a:latin typeface="Sassoon" panose="02000503040000090004" pitchFamily="2" charset="0"/>
              </a:rPr>
              <a:t>There are 52 bird legs altogether. </a:t>
            </a:r>
            <a:endParaRPr lang="en-GB" sz="3200" b="1" dirty="0">
              <a:solidFill>
                <a:schemeClr val="accent4">
                  <a:lumMod val="75000"/>
                </a:schemeClr>
              </a:solidFill>
              <a:latin typeface="Sassoon" panose="02000503040000090004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2227" y="3113120"/>
            <a:ext cx="250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  <a:latin typeface="Sassoon" panose="02000503040000090004" pitchFamily="2" charset="0"/>
              </a:rPr>
              <a:t>1</a:t>
            </a:r>
            <a:endParaRPr lang="en-GB" sz="1600" dirty="0">
              <a:solidFill>
                <a:srgbClr val="FF0000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/>
      <p:bldP spid="11" grpId="0"/>
      <p:bldP spid="6" grpId="0"/>
      <p:bldP spid="15" grpId="0"/>
      <p:bldP spid="13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Ready for another challenge?</a:t>
            </a: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87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rgbClr val="2A1052"/>
                </a:solidFill>
                <a:latin typeface="Sassoon" panose="02000503040000090004" pitchFamily="2" charset="0"/>
              </a:rPr>
              <a:t>Word Problem: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There are 17 children in the class party. Each child eats 4 sweets. How many sweets do the children eat altogether?</a:t>
            </a:r>
            <a:endParaRPr lang="en-US" dirty="0" smtClean="0">
              <a:solidFill>
                <a:srgbClr val="2A1052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0B050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2131" y="4467069"/>
            <a:ext cx="71952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Key information:</a:t>
            </a:r>
          </a:p>
          <a:p>
            <a:r>
              <a:rPr lang="en-GB" sz="3200" dirty="0" smtClean="0">
                <a:solidFill>
                  <a:srgbClr val="FF0000"/>
                </a:solidFill>
                <a:latin typeface="Sassoon" panose="02000503040000090004" pitchFamily="2" charset="0"/>
              </a:rPr>
              <a:t>17 </a:t>
            </a:r>
            <a:r>
              <a:rPr lang="en-GB" sz="3200" dirty="0" smtClean="0">
                <a:latin typeface="Sassoon" panose="02000503040000090004" pitchFamily="2" charset="0"/>
              </a:rPr>
              <a:t>children</a:t>
            </a:r>
          </a:p>
          <a:p>
            <a:r>
              <a:rPr lang="en-GB" sz="3200" dirty="0">
                <a:solidFill>
                  <a:srgbClr val="FF0000"/>
                </a:solidFill>
                <a:latin typeface="Sassoon" panose="02000503040000090004" pitchFamily="2" charset="0"/>
              </a:rPr>
              <a:t>4</a:t>
            </a:r>
            <a:r>
              <a:rPr lang="en-GB" sz="3200" dirty="0" smtClean="0">
                <a:latin typeface="Sassoon" panose="02000503040000090004" pitchFamily="2" charset="0"/>
              </a:rPr>
              <a:t> sweets each</a:t>
            </a:r>
          </a:p>
          <a:p>
            <a:r>
              <a:rPr lang="en-GB" sz="3200" dirty="0" smtClean="0">
                <a:solidFill>
                  <a:srgbClr val="FF0000"/>
                </a:solidFill>
                <a:latin typeface="Sassoon" panose="02000503040000090004" pitchFamily="2" charset="0"/>
              </a:rPr>
              <a:t>How many sweets eaten altogether?</a:t>
            </a:r>
            <a:endParaRPr lang="en-GB" sz="3200" dirty="0">
              <a:solidFill>
                <a:srgbClr val="FF0000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7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We start by laying out our calculation…</a:t>
            </a: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417" y="164623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2A1052"/>
                </a:solidFill>
              </a:rPr>
              <a:t>T  U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2A1052"/>
                </a:solidFill>
              </a:rPr>
              <a:t>1</a:t>
            </a:r>
            <a:r>
              <a:rPr lang="en-US" dirty="0" smtClean="0">
                <a:solidFill>
                  <a:srgbClr val="2A1052"/>
                </a:solidFill>
              </a:rPr>
              <a:t>  </a:t>
            </a:r>
            <a:r>
              <a:rPr lang="en-US" dirty="0">
                <a:solidFill>
                  <a:srgbClr val="2A1052"/>
                </a:solidFill>
              </a:rPr>
              <a:t>7</a:t>
            </a:r>
            <a:endParaRPr lang="en-US" dirty="0" smtClean="0">
              <a:solidFill>
                <a:srgbClr val="2A105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  X</a:t>
            </a:r>
            <a:r>
              <a:rPr lang="en-US" sz="3600" b="1" dirty="0" smtClean="0">
                <a:solidFill>
                  <a:srgbClr val="2A10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2A1052"/>
                </a:solidFill>
              </a:rPr>
              <a:t>    </a:t>
            </a:r>
            <a:r>
              <a:rPr lang="en-US" dirty="0">
                <a:solidFill>
                  <a:srgbClr val="2A1052"/>
                </a:solidFill>
              </a:rPr>
              <a:t>4</a:t>
            </a:r>
            <a:endParaRPr lang="en-US" dirty="0" smtClean="0">
              <a:solidFill>
                <a:srgbClr val="2A105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	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		</a:t>
            </a: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</a:t>
            </a: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	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577716" y="3399985"/>
            <a:ext cx="1570371" cy="1"/>
          </a:xfrm>
          <a:prstGeom prst="line">
            <a:avLst/>
          </a:prstGeom>
          <a:ln>
            <a:solidFill>
              <a:srgbClr val="2A105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588217" y="1600200"/>
            <a:ext cx="368696" cy="17997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9591361">
            <a:off x="4376369" y="1990489"/>
            <a:ext cx="368696" cy="152031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6590" y="1463676"/>
            <a:ext cx="27878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Sassoon" panose="02000503040000090004" pitchFamily="2" charset="0"/>
              </a:rPr>
              <a:t>First</a:t>
            </a:r>
            <a:r>
              <a:rPr lang="en-US" sz="2400" dirty="0" smtClean="0">
                <a:solidFill>
                  <a:srgbClr val="FF0000"/>
                </a:solidFill>
                <a:latin typeface="Sassoon" panose="02000503040000090004" pitchFamily="2" charset="0"/>
              </a:rPr>
              <a:t>, we multiply the units </a:t>
            </a:r>
            <a:r>
              <a:rPr lang="en-US" sz="2400" dirty="0" smtClean="0">
                <a:solidFill>
                  <a:srgbClr val="FF0000"/>
                </a:solidFill>
                <a:latin typeface="Sassoon" panose="02000503040000090004" pitchFamily="2" charset="0"/>
              </a:rPr>
              <a:t>column.</a:t>
            </a:r>
          </a:p>
          <a:p>
            <a:r>
              <a:rPr lang="en-US" sz="2400" dirty="0">
                <a:solidFill>
                  <a:srgbClr val="FF0000"/>
                </a:solidFill>
                <a:latin typeface="Sassoon" panose="02000503040000090004" pitchFamily="2" charset="0"/>
              </a:rPr>
              <a:t>7</a:t>
            </a:r>
            <a:r>
              <a:rPr lang="en-US" sz="2400" dirty="0" smtClean="0">
                <a:solidFill>
                  <a:srgbClr val="FF0000"/>
                </a:solidFill>
                <a:latin typeface="Sassoon" panose="02000503040000090004" pitchFamily="2" charset="0"/>
              </a:rPr>
              <a:t> x 4 </a:t>
            </a:r>
            <a:r>
              <a:rPr lang="en-US" sz="2400" smtClean="0">
                <a:solidFill>
                  <a:srgbClr val="FF0000"/>
                </a:solidFill>
                <a:latin typeface="Sassoon" panose="02000503040000090004" pitchFamily="2" charset="0"/>
              </a:rPr>
              <a:t>= 28. </a:t>
            </a:r>
            <a:r>
              <a:rPr lang="en-US" sz="2400" b="1" u="sng" dirty="0" smtClean="0">
                <a:solidFill>
                  <a:srgbClr val="FF0000"/>
                </a:solidFill>
                <a:latin typeface="Sassoon" panose="02000503040000090004" pitchFamily="2" charset="0"/>
              </a:rPr>
              <a:t>This is a 2 digit number. We must carry the tens over to the tens column- </a:t>
            </a:r>
          </a:p>
          <a:p>
            <a:r>
              <a:rPr lang="en-US" sz="2400" b="1" u="sng" dirty="0" smtClean="0">
                <a:solidFill>
                  <a:srgbClr val="2A1052"/>
                </a:solidFill>
                <a:latin typeface="Sassoon" panose="02000503040000090004" pitchFamily="2" charset="0"/>
              </a:rPr>
              <a:t>(2 tens)</a:t>
            </a:r>
            <a:endParaRPr lang="en-US" sz="2400" b="1" u="sng" dirty="0">
              <a:solidFill>
                <a:srgbClr val="2A105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6418" y="1712796"/>
            <a:ext cx="32325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Sassoon" panose="02000503040000090004" pitchFamily="2" charset="0"/>
              </a:rPr>
              <a:t>2. Next</a:t>
            </a:r>
            <a:r>
              <a:rPr lang="en-US" sz="2400" dirty="0" smtClean="0">
                <a:solidFill>
                  <a:srgbClr val="00B050"/>
                </a:solidFill>
                <a:latin typeface="Sassoon" panose="02000503040000090004" pitchFamily="2" charset="0"/>
              </a:rPr>
              <a:t>, we multiply the tens column with the </a:t>
            </a:r>
            <a:r>
              <a:rPr lang="en-US" sz="2400" dirty="0" smtClean="0">
                <a:solidFill>
                  <a:srgbClr val="00B050"/>
                </a:solidFill>
                <a:latin typeface="Sassoon" panose="02000503040000090004" pitchFamily="2" charset="0"/>
              </a:rPr>
              <a:t>botto</a:t>
            </a:r>
            <a:r>
              <a:rPr lang="en-US" sz="2400" dirty="0" smtClean="0">
                <a:solidFill>
                  <a:srgbClr val="00B050"/>
                </a:solidFill>
                <a:latin typeface="Sassoon" panose="02000503040000090004" pitchFamily="2" charset="0"/>
              </a:rPr>
              <a:t>m </a:t>
            </a:r>
            <a:r>
              <a:rPr lang="en-US" sz="2400" dirty="0" smtClean="0">
                <a:solidFill>
                  <a:srgbClr val="00B050"/>
                </a:solidFill>
                <a:latin typeface="Sassoon" panose="02000503040000090004" pitchFamily="2" charset="0"/>
              </a:rPr>
              <a:t>units column: 1 x 4 =4. </a:t>
            </a:r>
            <a:r>
              <a:rPr lang="en-US" sz="2400" b="1" u="sng" dirty="0" smtClean="0">
                <a:solidFill>
                  <a:srgbClr val="00B050"/>
                </a:solidFill>
                <a:latin typeface="Sassoon" panose="02000503040000090004" pitchFamily="2" charset="0"/>
              </a:rPr>
              <a:t>Remember, we need to add on the tens that we carried over (4 tens + 2 tens = 6 tens. </a:t>
            </a:r>
            <a:endParaRPr lang="en-US" sz="2400" b="1" u="sng" dirty="0">
              <a:solidFill>
                <a:srgbClr val="00B050"/>
              </a:solidFill>
              <a:latin typeface="Sassoon" panose="02000503040000090004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520327" y="4018079"/>
            <a:ext cx="1570371" cy="1"/>
          </a:xfrm>
          <a:prstGeom prst="line">
            <a:avLst/>
          </a:prstGeom>
          <a:ln>
            <a:solidFill>
              <a:srgbClr val="2A105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88217" y="3514865"/>
            <a:ext cx="25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Sassoon" panose="02000503040000090004" pitchFamily="2" charset="0"/>
              </a:rPr>
              <a:t>8</a:t>
            </a:r>
            <a:endParaRPr lang="en-GB" sz="2800" dirty="0">
              <a:solidFill>
                <a:srgbClr val="FF0000"/>
              </a:solidFill>
              <a:latin typeface="Sassoon" panose="02000503040000090004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7996" y="3514865"/>
            <a:ext cx="25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latin typeface="Sassoon" panose="02000503040000090004" pitchFamily="2" charset="0"/>
              </a:rPr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0135" y="5454821"/>
            <a:ext cx="90061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chemeClr val="accent4">
                    <a:lumMod val="75000"/>
                  </a:schemeClr>
                </a:solidFill>
                <a:latin typeface="Sassoon" panose="02000503040000090004" pitchFamily="2" charset="0"/>
              </a:rPr>
              <a:t>Answer: </a:t>
            </a: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  <a:latin typeface="Sassoon" panose="02000503040000090004" pitchFamily="2" charset="0"/>
              </a:rPr>
              <a:t>There were 68 sweets eaten at the class party.</a:t>
            </a:r>
            <a:endParaRPr lang="en-GB" sz="3200" b="1" dirty="0">
              <a:solidFill>
                <a:schemeClr val="accent4">
                  <a:lumMod val="75000"/>
                </a:schemeClr>
              </a:solidFill>
              <a:latin typeface="Sassoon" panose="02000503040000090004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2227" y="3113120"/>
            <a:ext cx="250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2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6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/>
      <p:bldP spid="11" grpId="0"/>
      <p:bldP spid="6" grpId="0"/>
      <p:bldP spid="15" grpId="0"/>
      <p:bldP spid="13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A10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Let’s recap…</a:t>
            </a:r>
            <a:endParaRPr lang="en-US" b="1" dirty="0">
              <a:solidFill>
                <a:srgbClr val="2A10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82" y="1244184"/>
            <a:ext cx="8769246" cy="50666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70C0"/>
                </a:solidFill>
                <a:latin typeface="Sassoon" panose="02000503040000090004" pitchFamily="2" charset="0"/>
              </a:rPr>
              <a:t>If we are given a word problem, we must read it carefully first. Then, we identify the important information. We can then work out what operation or strategy to use to work it out.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C00000"/>
                </a:solidFill>
                <a:latin typeface="Sassoon" panose="02000503040000090004" pitchFamily="2" charset="0"/>
              </a:rPr>
              <a:t>When solving a multiplication problem, we can use our TU column method to multiply a 2 digit number by a 1 digit number.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We must lay it out correctl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y- TU, bigger number on top, units under the units column &amp; multiply symbol in the correct place.</a:t>
            </a:r>
          </a:p>
        </p:txBody>
      </p:sp>
    </p:spTree>
    <p:extLst>
      <p:ext uri="{BB962C8B-B14F-4D97-AF65-F5344CB8AC3E}">
        <p14:creationId xmlns:p14="http://schemas.microsoft.com/office/powerpoint/2010/main" val="410807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05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2A10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2 digit by 1 digit multiplication</a:t>
            </a:r>
            <a:endParaRPr lang="en-US" b="1" dirty="0">
              <a:solidFill>
                <a:srgbClr val="2A10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" panose="02000503040000090004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9650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 smtClean="0">
                <a:solidFill>
                  <a:srgbClr val="2A10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Steps to Success</a:t>
            </a:r>
            <a:endParaRPr lang="en-US" sz="3200" b="1" u="sng" dirty="0">
              <a:solidFill>
                <a:srgbClr val="2A10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" panose="02000503040000090004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187325" y="1781488"/>
            <a:ext cx="8769350" cy="50673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Write your T and U. 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Sassoon" panose="02000503040000090004" pitchFamily="2" charset="0"/>
              </a:rPr>
              <a:t>PLACE VALUE: Put the 2 digit number on top and the 1 digit number under the units column. 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Sassoon" panose="02000503040000090004" pitchFamily="2" charset="0"/>
              </a:rPr>
              <a:t>Add your multiply symbol (x) and equals sign (=).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Sassoon" panose="02000503040000090004" pitchFamily="2" charset="0"/>
              </a:rPr>
              <a:t>Start at the UNITS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(units, units, units, units, UNITS!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  <a:sym typeface="Wingdings" panose="05000000000000000000" pitchFamily="2" charset="2"/>
              </a:rPr>
              <a:t>)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Sassoon" panose="02000503040000090004" pitchFamily="2" charset="0"/>
                <a:sym typeface="Wingdings" panose="05000000000000000000" pitchFamily="2" charset="2"/>
              </a:rPr>
              <a:t>Multiply the units and write your answer. If your answer is 10 or greater, you must carry the tens to the tens column. 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  <a:latin typeface="Sassoon" panose="02000503040000090004" pitchFamily="2" charset="0"/>
                <a:sym typeface="Wingdings" panose="05000000000000000000" pitchFamily="2" charset="2"/>
              </a:rPr>
              <a:t>Multiply the tens by the bottom units number (remember to add any tens if you have carried over).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541FA4"/>
                </a:solidFill>
                <a:latin typeface="Sassoon" panose="02000503040000090004" pitchFamily="2" charset="0"/>
                <a:sym typeface="Wingdings" panose="05000000000000000000" pitchFamily="2" charset="2"/>
              </a:rPr>
              <a:t>Check over your answer!! </a:t>
            </a:r>
            <a:endParaRPr lang="en-US" b="1" dirty="0" smtClean="0">
              <a:solidFill>
                <a:srgbClr val="541FA4"/>
              </a:solidFill>
              <a:latin typeface="Sassoon" panose="02000503040000090004" pitchFamily="2" charset="0"/>
            </a:endParaRPr>
          </a:p>
          <a:p>
            <a:pPr marL="514350" indent="-514350">
              <a:buAutoNum type="arabicPeriod"/>
            </a:pPr>
            <a:endParaRPr lang="en-US" b="1" dirty="0">
              <a:solidFill>
                <a:srgbClr val="2A10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6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A10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2 digit by 1 digit</a:t>
            </a:r>
            <a:endParaRPr lang="en-US" b="1" dirty="0">
              <a:solidFill>
                <a:srgbClr val="2A10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87298"/>
            <a:ext cx="8229600" cy="370099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00B050"/>
                </a:solidFill>
                <a:latin typeface="Sassoon" panose="02000503040000090004" pitchFamily="2" charset="0"/>
              </a:rPr>
              <a:t>Let’s Think…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Sassoon" panose="02000503040000090004" pitchFamily="2" charset="0"/>
              </a:rPr>
              <a:t>How </a:t>
            </a:r>
            <a:r>
              <a:rPr lang="en-US" dirty="0" smtClean="0">
                <a:solidFill>
                  <a:srgbClr val="00B050"/>
                </a:solidFill>
                <a:latin typeface="Sassoon" panose="02000503040000090004" pitchFamily="2" charset="0"/>
              </a:rPr>
              <a:t>do you think we might </a:t>
            </a:r>
            <a:r>
              <a:rPr lang="en-US" dirty="0" smtClean="0">
                <a:solidFill>
                  <a:srgbClr val="00B050"/>
                </a:solidFill>
                <a:latin typeface="Sassoon" panose="02000503040000090004" pitchFamily="2" charset="0"/>
              </a:rPr>
              <a:t>solve it?</a:t>
            </a:r>
            <a:endParaRPr lang="en-US" dirty="0" smtClean="0">
              <a:solidFill>
                <a:srgbClr val="00B050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0B050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Sassoon" panose="02000503040000090004" pitchFamily="2" charset="0"/>
              </a:rPr>
              <a:t>Could we use a picture?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Sassoon" panose="02000503040000090004" pitchFamily="2" charset="0"/>
              </a:rPr>
              <a:t>Could </a:t>
            </a:r>
            <a:r>
              <a:rPr lang="en-US" dirty="0" smtClean="0">
                <a:solidFill>
                  <a:srgbClr val="00B050"/>
                </a:solidFill>
                <a:latin typeface="Sassoon" panose="02000503040000090004" pitchFamily="2" charset="0"/>
              </a:rPr>
              <a:t>we use an array</a:t>
            </a:r>
            <a:r>
              <a:rPr lang="en-US" dirty="0" smtClean="0">
                <a:solidFill>
                  <a:srgbClr val="00B050"/>
                </a:solidFill>
                <a:latin typeface="Sassoon" panose="02000503040000090004" pitchFamily="2" charset="0"/>
              </a:rPr>
              <a:t>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Sassoon" panose="02000503040000090004" pitchFamily="2" charset="0"/>
              </a:rPr>
              <a:t>Could we use a calculation?</a:t>
            </a:r>
            <a:endParaRPr lang="en-US" dirty="0">
              <a:solidFill>
                <a:srgbClr val="00B050"/>
              </a:solidFill>
              <a:latin typeface="Sassoon" panose="02000503040000090004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694" y="1417638"/>
            <a:ext cx="8222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solidFill>
                  <a:srgbClr val="2A1052"/>
                </a:solidFill>
                <a:latin typeface="Sassoon" panose="02000503040000090004" pitchFamily="2" charset="0"/>
              </a:rPr>
              <a:t>Word Problem:</a:t>
            </a:r>
          </a:p>
          <a:p>
            <a:pPr algn="ctr"/>
            <a:r>
              <a:rPr lang="en-US" sz="2400" b="1" i="1" dirty="0">
                <a:solidFill>
                  <a:srgbClr val="2A1052"/>
                </a:solidFill>
                <a:latin typeface="Sassoon" panose="02000503040000090004" pitchFamily="2" charset="0"/>
              </a:rPr>
              <a:t>There are 14 children in the class and each child has 2 glue sticks in their pencil case. How many glue sticks are there in total?</a:t>
            </a:r>
          </a:p>
        </p:txBody>
      </p:sp>
    </p:spTree>
    <p:extLst>
      <p:ext uri="{BB962C8B-B14F-4D97-AF65-F5344CB8AC3E}">
        <p14:creationId xmlns:p14="http://schemas.microsoft.com/office/powerpoint/2010/main" val="201682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74" y="64776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2A10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Solving using a picture…</a:t>
            </a:r>
            <a:endParaRPr lang="en-US" b="1" dirty="0">
              <a:solidFill>
                <a:srgbClr val="2A10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773" y="111355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solidFill>
                  <a:srgbClr val="2A1052"/>
                </a:solidFill>
                <a:latin typeface="Sassoon" panose="02000503040000090004" pitchFamily="2" charset="0"/>
              </a:rPr>
              <a:t>Word Problem:</a:t>
            </a:r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There are 14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children in the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class and each child has 2 glue sticks in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their pencil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case.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How many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glue sticks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are there in total?</a:t>
            </a:r>
          </a:p>
          <a:p>
            <a:pPr marL="0" indent="0" algn="ctr">
              <a:buNone/>
            </a:pP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23055" y="3212177"/>
            <a:ext cx="8709285" cy="1259174"/>
            <a:chOff x="653634" y="3915243"/>
            <a:chExt cx="7322408" cy="89797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3634" y="3915243"/>
              <a:ext cx="407701" cy="89797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6865" y="3915243"/>
              <a:ext cx="407701" cy="89797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72886" y="3915243"/>
              <a:ext cx="407701" cy="89797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907" y="3915243"/>
              <a:ext cx="407701" cy="89797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49132" y="3915243"/>
              <a:ext cx="407701" cy="89797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93581" y="3915243"/>
              <a:ext cx="407701" cy="89797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32254" y="3915243"/>
              <a:ext cx="407701" cy="89797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68149" y="3915243"/>
              <a:ext cx="407701" cy="897974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4044" y="3915243"/>
              <a:ext cx="407701" cy="89797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39939" y="3915243"/>
              <a:ext cx="407701" cy="89797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75834" y="3915243"/>
              <a:ext cx="407701" cy="897974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11729" y="3915243"/>
              <a:ext cx="407701" cy="897974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40035" y="3915243"/>
              <a:ext cx="407701" cy="897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68341" y="3915243"/>
              <a:ext cx="407701" cy="897974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112434" y="4706375"/>
            <a:ext cx="8719906" cy="698113"/>
            <a:chOff x="101220" y="5252982"/>
            <a:chExt cx="8719906" cy="69811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220" y="5252986"/>
              <a:ext cx="454754" cy="698109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7566" y="5252986"/>
              <a:ext cx="454754" cy="698109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9716" y="5252985"/>
              <a:ext cx="454754" cy="698109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72861" y="5252986"/>
              <a:ext cx="454754" cy="698109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85555" y="5252984"/>
              <a:ext cx="454754" cy="698109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4406" y="5252986"/>
              <a:ext cx="454754" cy="698109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53536" y="5252986"/>
              <a:ext cx="454754" cy="698109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52962" y="5252986"/>
              <a:ext cx="454754" cy="698109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62208" y="5252986"/>
              <a:ext cx="454754" cy="698109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15970" y="5252986"/>
              <a:ext cx="454754" cy="69810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58531" y="5252986"/>
              <a:ext cx="454754" cy="698109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4478" y="5252983"/>
              <a:ext cx="454754" cy="698109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46817" y="5252986"/>
              <a:ext cx="454754" cy="698109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66372" y="5252982"/>
              <a:ext cx="454754" cy="698109"/>
            </a:xfrm>
            <a:prstGeom prst="rect">
              <a:avLst/>
            </a:prstGeom>
          </p:spPr>
        </p:pic>
      </p:grpSp>
      <p:sp>
        <p:nvSpPr>
          <p:cNvPr id="33" name="TextBox 32"/>
          <p:cNvSpPr txBox="1"/>
          <p:nvPr/>
        </p:nvSpPr>
        <p:spPr>
          <a:xfrm>
            <a:off x="0" y="5552422"/>
            <a:ext cx="92639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Sassoon" panose="02000503040000090004" pitchFamily="2" charset="0"/>
              </a:rPr>
              <a:t>Each child has 2 glue sticks. I can count in twos for each child. I could use repeated addition.</a:t>
            </a:r>
          </a:p>
          <a:p>
            <a:r>
              <a:rPr lang="en-GB" dirty="0" smtClean="0">
                <a:solidFill>
                  <a:srgbClr val="FF0000"/>
                </a:solidFill>
                <a:latin typeface="Sassoon" panose="02000503040000090004" pitchFamily="2" charset="0"/>
              </a:rPr>
              <a:t> 2 + 2 + 2 </a:t>
            </a:r>
            <a:r>
              <a:rPr lang="en-GB" dirty="0">
                <a:solidFill>
                  <a:srgbClr val="FF0000"/>
                </a:solidFill>
                <a:latin typeface="Sassoon" panose="02000503040000090004" pitchFamily="2" charset="0"/>
              </a:rPr>
              <a:t>+ </a:t>
            </a:r>
            <a:r>
              <a:rPr lang="en-GB" dirty="0" smtClean="0">
                <a:solidFill>
                  <a:srgbClr val="FF0000"/>
                </a:solidFill>
                <a:latin typeface="Sassoon" panose="02000503040000090004" pitchFamily="2" charset="0"/>
              </a:rPr>
              <a:t>2 +2 </a:t>
            </a:r>
            <a:r>
              <a:rPr lang="en-GB" dirty="0">
                <a:solidFill>
                  <a:srgbClr val="FF0000"/>
                </a:solidFill>
                <a:latin typeface="Sassoon" panose="02000503040000090004" pitchFamily="2" charset="0"/>
              </a:rPr>
              <a:t>+ </a:t>
            </a:r>
            <a:r>
              <a:rPr lang="en-GB" dirty="0" smtClean="0">
                <a:solidFill>
                  <a:srgbClr val="FF0000"/>
                </a:solidFill>
                <a:latin typeface="Sassoon" panose="02000503040000090004" pitchFamily="2" charset="0"/>
              </a:rPr>
              <a:t>2+ 2 </a:t>
            </a:r>
            <a:r>
              <a:rPr lang="en-GB" dirty="0">
                <a:solidFill>
                  <a:srgbClr val="FF0000"/>
                </a:solidFill>
                <a:latin typeface="Sassoon" panose="02000503040000090004" pitchFamily="2" charset="0"/>
              </a:rPr>
              <a:t>+ </a:t>
            </a:r>
            <a:r>
              <a:rPr lang="en-GB" dirty="0" smtClean="0">
                <a:solidFill>
                  <a:srgbClr val="FF0000"/>
                </a:solidFill>
                <a:latin typeface="Sassoon" panose="02000503040000090004" pitchFamily="2" charset="0"/>
              </a:rPr>
              <a:t>2 + 2 + 2 + 2 + 2 + 2 + 2 = </a:t>
            </a:r>
            <a:r>
              <a:rPr lang="en-GB" b="1" dirty="0" smtClean="0">
                <a:solidFill>
                  <a:srgbClr val="FF0000"/>
                </a:solidFill>
                <a:latin typeface="Sassoon" panose="02000503040000090004" pitchFamily="2" charset="0"/>
              </a:rPr>
              <a:t>28 </a:t>
            </a:r>
          </a:p>
          <a:p>
            <a:r>
              <a:rPr lang="en-GB" b="1" dirty="0">
                <a:solidFill>
                  <a:srgbClr val="0070C0"/>
                </a:solidFill>
                <a:latin typeface="Sassoon" panose="02000503040000090004" pitchFamily="2" charset="0"/>
              </a:rPr>
              <a:t>Answer</a:t>
            </a:r>
            <a:r>
              <a:rPr lang="en-GB" b="1" dirty="0" smtClean="0">
                <a:solidFill>
                  <a:srgbClr val="0070C0"/>
                </a:solidFill>
                <a:latin typeface="Sassoon" panose="02000503040000090004" pitchFamily="2" charset="0"/>
              </a:rPr>
              <a:t>: There are 28 glue sticks in total.</a:t>
            </a:r>
            <a:endParaRPr lang="en-GB" b="1" dirty="0">
              <a:solidFill>
                <a:srgbClr val="0070C0"/>
              </a:solidFill>
              <a:latin typeface="Sassoon" panose="02000503040000090004" pitchFamily="2" charset="0"/>
            </a:endParaRPr>
          </a:p>
          <a:p>
            <a:endParaRPr lang="en-GB" dirty="0">
              <a:solidFill>
                <a:srgbClr val="FF0000"/>
              </a:solidFill>
              <a:latin typeface="Sassoon" panose="02000503040000090004" pitchFamily="2" charset="0"/>
            </a:endParaRPr>
          </a:p>
          <a:p>
            <a:endParaRPr lang="en-GB" dirty="0">
              <a:solidFill>
                <a:srgbClr val="FF0000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02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74" y="64776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2A10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Solving using an array…</a:t>
            </a:r>
            <a:endParaRPr lang="en-US" b="1" dirty="0">
              <a:solidFill>
                <a:srgbClr val="2A10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773" y="111355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solidFill>
                  <a:srgbClr val="2A1052"/>
                </a:solidFill>
                <a:latin typeface="Sassoon" panose="02000503040000090004" pitchFamily="2" charset="0"/>
              </a:rPr>
              <a:t>Word Problem:</a:t>
            </a:r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There are 14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children in the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class and each child has 2 glue sticks in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their pencil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case.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How many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glue sticks </a:t>
            </a:r>
            <a:r>
              <a:rPr lang="en-US" sz="28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are there in total?</a:t>
            </a:r>
          </a:p>
          <a:p>
            <a:pPr marL="0" indent="0" algn="ctr">
              <a:buNone/>
            </a:pP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23055" y="3212177"/>
            <a:ext cx="8709285" cy="1259174"/>
            <a:chOff x="653634" y="3915243"/>
            <a:chExt cx="7322408" cy="89797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3634" y="3915243"/>
              <a:ext cx="407701" cy="89797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6865" y="3915243"/>
              <a:ext cx="407701" cy="89797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72886" y="3915243"/>
              <a:ext cx="407701" cy="89797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907" y="3915243"/>
              <a:ext cx="407701" cy="89797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49132" y="3915243"/>
              <a:ext cx="407701" cy="89797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93581" y="3915243"/>
              <a:ext cx="407701" cy="89797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32254" y="3915243"/>
              <a:ext cx="407701" cy="89797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68149" y="3915243"/>
              <a:ext cx="407701" cy="897974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4044" y="3915243"/>
              <a:ext cx="407701" cy="89797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39939" y="3915243"/>
              <a:ext cx="407701" cy="89797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75834" y="3915243"/>
              <a:ext cx="407701" cy="897974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11729" y="3915243"/>
              <a:ext cx="407701" cy="897974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40035" y="3915243"/>
              <a:ext cx="407701" cy="897974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68341" y="3915243"/>
              <a:ext cx="407701" cy="897974"/>
            </a:xfrm>
            <a:prstGeom prst="rect">
              <a:avLst/>
            </a:prstGeom>
          </p:spPr>
        </p:pic>
      </p:grpSp>
      <p:sp>
        <p:nvSpPr>
          <p:cNvPr id="33" name="TextBox 32"/>
          <p:cNvSpPr txBox="1"/>
          <p:nvPr/>
        </p:nvSpPr>
        <p:spPr>
          <a:xfrm>
            <a:off x="0" y="5552422"/>
            <a:ext cx="92639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Sassoon" panose="02000503040000090004" pitchFamily="2" charset="0"/>
              </a:rPr>
              <a:t>I know there are 14 children. I can make an array of 14 x 2 using rows and columns of dots. I can then count the dots in 2’s to find the answer.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Sassoon" panose="02000503040000090004" pitchFamily="2" charset="0"/>
              </a:rPr>
              <a:t>14 x 2 = 28</a:t>
            </a:r>
          </a:p>
          <a:p>
            <a:r>
              <a:rPr lang="en-GB" b="1" dirty="0">
                <a:solidFill>
                  <a:srgbClr val="0070C0"/>
                </a:solidFill>
                <a:latin typeface="Sassoon" panose="02000503040000090004" pitchFamily="2" charset="0"/>
              </a:rPr>
              <a:t>Answer</a:t>
            </a:r>
            <a:r>
              <a:rPr lang="en-GB" b="1" dirty="0" smtClean="0">
                <a:solidFill>
                  <a:srgbClr val="0070C0"/>
                </a:solidFill>
                <a:latin typeface="Sassoon" panose="02000503040000090004" pitchFamily="2" charset="0"/>
              </a:rPr>
              <a:t>: There are 28 glue sticks in total.</a:t>
            </a:r>
            <a:endParaRPr lang="en-GB" b="1" dirty="0">
              <a:solidFill>
                <a:srgbClr val="0070C0"/>
              </a:solidFill>
              <a:latin typeface="Sassoon" panose="02000503040000090004" pitchFamily="2" charset="0"/>
            </a:endParaRPr>
          </a:p>
          <a:p>
            <a:endParaRPr lang="en-GB" dirty="0">
              <a:solidFill>
                <a:srgbClr val="FF0000"/>
              </a:solidFill>
              <a:latin typeface="Sassoon" panose="02000503040000090004" pitchFamily="2" charset="0"/>
            </a:endParaRPr>
          </a:p>
          <a:p>
            <a:endParaRPr lang="en-GB" dirty="0">
              <a:solidFill>
                <a:srgbClr val="FF0000"/>
              </a:solidFill>
              <a:latin typeface="Sassoon" panose="02000503040000090004" pitchFamily="2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67112" y="4705363"/>
            <a:ext cx="8665228" cy="847058"/>
            <a:chOff x="167112" y="4705363"/>
            <a:chExt cx="8665228" cy="847058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7112" y="4705364"/>
              <a:ext cx="4373994" cy="847057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41106" y="4705363"/>
              <a:ext cx="4291234" cy="847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132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74" y="64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2A10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Solving using TU multiplication…</a:t>
            </a:r>
            <a:endParaRPr lang="en-US" b="1" dirty="0">
              <a:solidFill>
                <a:srgbClr val="2A10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1309"/>
            <a:ext cx="8955227" cy="531723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b="1" u="sng" dirty="0" smtClean="0">
                <a:solidFill>
                  <a:srgbClr val="2A1052"/>
                </a:solidFill>
                <a:latin typeface="Sassoon" panose="02000503040000090004" pitchFamily="2" charset="0"/>
              </a:rPr>
              <a:t>Word Problem:</a:t>
            </a:r>
          </a:p>
          <a:p>
            <a:pPr marL="0" indent="0" algn="ctr">
              <a:buNone/>
            </a:pPr>
            <a:r>
              <a:rPr lang="en-US" sz="34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There are 14 </a:t>
            </a:r>
            <a:r>
              <a:rPr lang="en-US" sz="34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children in the </a:t>
            </a:r>
            <a:r>
              <a:rPr lang="en-US" sz="34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class and each child has 2 glue sticks in </a:t>
            </a:r>
            <a:r>
              <a:rPr lang="en-US" sz="34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their pencil </a:t>
            </a:r>
            <a:r>
              <a:rPr lang="en-US" sz="34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case. </a:t>
            </a:r>
            <a:r>
              <a:rPr lang="en-US" sz="34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How many </a:t>
            </a:r>
            <a:r>
              <a:rPr lang="en-US" sz="34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glue sticks </a:t>
            </a:r>
            <a:r>
              <a:rPr lang="en-US" sz="34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are there in total</a:t>
            </a:r>
            <a:r>
              <a:rPr lang="en-US" sz="3400" i="1" dirty="0" smtClean="0">
                <a:solidFill>
                  <a:srgbClr val="2A1052"/>
                </a:solidFill>
                <a:latin typeface="Sassoon" panose="02000503040000090004" pitchFamily="2" charset="0"/>
              </a:rPr>
              <a:t>?</a:t>
            </a:r>
          </a:p>
          <a:p>
            <a:pPr marL="0" indent="0" algn="ctr">
              <a:buNone/>
            </a:pPr>
            <a:endParaRPr lang="en-US" sz="4000" i="1" dirty="0">
              <a:solidFill>
                <a:srgbClr val="2A1052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B050"/>
                </a:solidFill>
                <a:latin typeface="Sassoon" panose="02000503040000090004" pitchFamily="2" charset="0"/>
              </a:rPr>
              <a:t>By using our previous slides to help us, we know that we can multiply 14 by 2 to find out our answer</a:t>
            </a:r>
            <a:r>
              <a:rPr lang="en-US" sz="4000" dirty="0" smtClean="0">
                <a:solidFill>
                  <a:srgbClr val="2A1052"/>
                </a:solidFill>
                <a:latin typeface="Sassoon" panose="02000503040000090004" pitchFamily="2" charset="0"/>
              </a:rPr>
              <a:t>. </a:t>
            </a:r>
          </a:p>
          <a:p>
            <a:pPr marL="0" indent="0" algn="ctr">
              <a:buNone/>
            </a:pPr>
            <a:endParaRPr lang="en-US" sz="4000" dirty="0">
              <a:solidFill>
                <a:srgbClr val="2A1052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B050"/>
                </a:solidFill>
                <a:latin typeface="Sassoon" panose="02000503040000090004" pitchFamily="2" charset="0"/>
              </a:rPr>
              <a:t>Whenever we are multiplying a two digit number (TU) by a 1 digit number (units), we must lay out our calculation correctl</a:t>
            </a:r>
            <a:r>
              <a:rPr lang="en-US" sz="4000" dirty="0" smtClean="0">
                <a:solidFill>
                  <a:srgbClr val="00B050"/>
                </a:solidFill>
                <a:latin typeface="Sassoon" panose="02000503040000090004" pitchFamily="2" charset="0"/>
              </a:rPr>
              <a:t>y using our </a:t>
            </a:r>
            <a:r>
              <a:rPr lang="en-US" sz="4000" dirty="0" smtClean="0">
                <a:solidFill>
                  <a:srgbClr val="FF0000"/>
                </a:solidFill>
                <a:latin typeface="Sassoon" panose="02000503040000090004" pitchFamily="2" charset="0"/>
              </a:rPr>
              <a:t>column method.</a:t>
            </a:r>
          </a:p>
          <a:p>
            <a:pPr marL="0" indent="0" algn="ctr">
              <a:buNone/>
            </a:pPr>
            <a:endParaRPr lang="en-US" sz="4600" dirty="0">
              <a:solidFill>
                <a:srgbClr val="FF0000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Sassoon" panose="02000503040000090004" pitchFamily="2" charset="0"/>
              </a:rPr>
              <a:t>Let’s see how we can lay out our calculation…</a:t>
            </a:r>
            <a:endParaRPr lang="en-US" sz="4000" dirty="0" smtClean="0">
              <a:solidFill>
                <a:srgbClr val="FF0000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6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We start by laying out our calculation…</a:t>
            </a: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417" y="164623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2A1052"/>
                </a:solidFill>
              </a:rPr>
              <a:t>T  U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2A1052"/>
                </a:solidFill>
              </a:rPr>
              <a:t>1  </a:t>
            </a:r>
            <a:r>
              <a:rPr lang="en-US" dirty="0" smtClean="0">
                <a:solidFill>
                  <a:srgbClr val="2A1052"/>
                </a:solidFill>
              </a:rPr>
              <a:t>4</a:t>
            </a:r>
            <a:endParaRPr lang="en-US" dirty="0" smtClean="0">
              <a:solidFill>
                <a:srgbClr val="2A105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  X      </a:t>
            </a:r>
            <a:r>
              <a:rPr lang="en-US" dirty="0" smtClean="0">
                <a:solidFill>
                  <a:srgbClr val="2A1052"/>
                </a:solidFill>
              </a:rPr>
              <a:t>2</a:t>
            </a:r>
            <a:endParaRPr lang="en-US" dirty="0" smtClean="0">
              <a:solidFill>
                <a:srgbClr val="2A105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	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		</a:t>
            </a: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</a:t>
            </a: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	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577716" y="3399985"/>
            <a:ext cx="1570371" cy="1"/>
          </a:xfrm>
          <a:prstGeom prst="line">
            <a:avLst/>
          </a:prstGeom>
          <a:ln>
            <a:solidFill>
              <a:srgbClr val="2A105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588217" y="1600200"/>
            <a:ext cx="368696" cy="17997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9591361">
            <a:off x="4376369" y="1990489"/>
            <a:ext cx="368696" cy="152031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7755" y="1626433"/>
            <a:ext cx="25945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1. First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, we multiply the units column. Remember,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4 x 2 is 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the same as 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2 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x 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4</a:t>
            </a:r>
            <a:r>
              <a:rPr lang="en-US" sz="2800" dirty="0" smtClean="0">
                <a:solidFill>
                  <a:srgbClr val="2A1052"/>
                </a:solidFill>
              </a:rPr>
              <a:t>.</a:t>
            </a:r>
            <a:endParaRPr lang="en-US" sz="2800" dirty="0">
              <a:solidFill>
                <a:srgbClr val="2A105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83714" y="1605015"/>
            <a:ext cx="27015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2. Next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, we multiply the tens column with the 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botto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m 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units 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column. Remember, </a:t>
            </a:r>
          </a:p>
          <a:p>
            <a:r>
              <a:rPr lang="en-US" sz="2800" dirty="0">
                <a:solidFill>
                  <a:srgbClr val="00B050"/>
                </a:solidFill>
                <a:latin typeface="Sassoon" panose="02000503040000090004" pitchFamily="2" charset="0"/>
              </a:rPr>
              <a:t>1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 x 2 is 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the same as 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2 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x 1.</a:t>
            </a:r>
            <a:endParaRPr lang="en-US" sz="2800" dirty="0">
              <a:solidFill>
                <a:srgbClr val="00B050"/>
              </a:solidFill>
              <a:latin typeface="Sassoon" panose="02000503040000090004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520327" y="4018079"/>
            <a:ext cx="1570371" cy="1"/>
          </a:xfrm>
          <a:prstGeom prst="line">
            <a:avLst/>
          </a:prstGeom>
          <a:ln>
            <a:solidFill>
              <a:srgbClr val="2A105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88217" y="3514865"/>
            <a:ext cx="25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8</a:t>
            </a:r>
            <a:endParaRPr lang="en-GB" sz="2800" dirty="0">
              <a:solidFill>
                <a:srgbClr val="FF0000"/>
              </a:solidFill>
              <a:latin typeface="Sassoon" panose="02000503040000090004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7996" y="3514865"/>
            <a:ext cx="25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latin typeface="Sassoon" panose="02000503040000090004" pitchFamily="2" charset="0"/>
              </a:rPr>
              <a:t>2</a:t>
            </a:r>
            <a:endParaRPr lang="en-GB" sz="2800" dirty="0">
              <a:solidFill>
                <a:srgbClr val="00B050"/>
              </a:solidFill>
              <a:latin typeface="Sassoon" panose="02000503040000090004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755" y="6019582"/>
            <a:ext cx="9006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chemeClr val="accent4">
                    <a:lumMod val="75000"/>
                  </a:schemeClr>
                </a:solidFill>
                <a:latin typeface="Sassoon" panose="02000503040000090004" pitchFamily="2" charset="0"/>
              </a:rPr>
              <a:t>Answer: </a:t>
            </a: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  <a:latin typeface="Sassoon" panose="02000503040000090004" pitchFamily="2" charset="0"/>
              </a:rPr>
              <a:t>There are 28 glue sticks altogether.</a:t>
            </a:r>
            <a:endParaRPr lang="en-GB" sz="3200" b="1" dirty="0">
              <a:solidFill>
                <a:schemeClr val="accent4">
                  <a:lumMod val="75000"/>
                </a:schemeClr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9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/>
      <p:bldP spid="11" grpId="0"/>
      <p:bldP spid="6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Let’s look at another…</a:t>
            </a: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871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rgbClr val="2A1052"/>
                </a:solidFill>
                <a:latin typeface="Sassoon" panose="02000503040000090004" pitchFamily="2" charset="0"/>
              </a:rPr>
              <a:t>Word Problem: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23 </a:t>
            </a:r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children go to a party. Each child gets </a:t>
            </a:r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2 </a:t>
            </a:r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toys in a party bag. How many toys </a:t>
            </a:r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altogether would </a:t>
            </a:r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be needed to fill the party bags</a:t>
            </a:r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0B050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467069"/>
            <a:ext cx="71952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Key information:</a:t>
            </a:r>
          </a:p>
          <a:p>
            <a:r>
              <a:rPr lang="en-GB" sz="3200" dirty="0" smtClean="0">
                <a:solidFill>
                  <a:srgbClr val="FF0000"/>
                </a:solidFill>
                <a:latin typeface="Sassoon" panose="02000503040000090004" pitchFamily="2" charset="0"/>
              </a:rPr>
              <a:t>23</a:t>
            </a:r>
            <a:r>
              <a:rPr lang="en-GB" sz="3200" dirty="0" smtClean="0">
                <a:latin typeface="Sassoon" panose="02000503040000090004" pitchFamily="2" charset="0"/>
              </a:rPr>
              <a:t> children</a:t>
            </a:r>
          </a:p>
          <a:p>
            <a:r>
              <a:rPr lang="en-GB" sz="3200" dirty="0" smtClean="0">
                <a:solidFill>
                  <a:srgbClr val="FF0000"/>
                </a:solidFill>
                <a:latin typeface="Sassoon" panose="02000503040000090004" pitchFamily="2" charset="0"/>
              </a:rPr>
              <a:t>2</a:t>
            </a:r>
            <a:r>
              <a:rPr lang="en-GB" sz="3200" dirty="0" smtClean="0">
                <a:latin typeface="Sassoon" panose="02000503040000090004" pitchFamily="2" charset="0"/>
              </a:rPr>
              <a:t> toys each</a:t>
            </a:r>
          </a:p>
          <a:p>
            <a:r>
              <a:rPr lang="en-GB" sz="3200" dirty="0" smtClean="0">
                <a:solidFill>
                  <a:srgbClr val="FF0000"/>
                </a:solidFill>
                <a:latin typeface="Sassoon" panose="02000503040000090004" pitchFamily="2" charset="0"/>
              </a:rPr>
              <a:t>How many toys needed altogether </a:t>
            </a:r>
            <a:endParaRPr lang="en-GB" sz="3200" dirty="0">
              <a:solidFill>
                <a:srgbClr val="FF0000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We start by laying out our calculation…</a:t>
            </a: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417" y="164623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2A1052"/>
                </a:solidFill>
              </a:rPr>
              <a:t>T  U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2A1052"/>
                </a:solidFill>
              </a:rPr>
              <a:t>2</a:t>
            </a:r>
            <a:r>
              <a:rPr lang="en-US" dirty="0" smtClean="0">
                <a:solidFill>
                  <a:srgbClr val="2A1052"/>
                </a:solidFill>
              </a:rPr>
              <a:t>  </a:t>
            </a:r>
            <a:r>
              <a:rPr lang="en-US" dirty="0">
                <a:solidFill>
                  <a:srgbClr val="2A1052"/>
                </a:solidFill>
              </a:rPr>
              <a:t>3</a:t>
            </a:r>
            <a:endParaRPr lang="en-US" dirty="0" smtClean="0">
              <a:solidFill>
                <a:srgbClr val="2A105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  X      </a:t>
            </a:r>
            <a:r>
              <a:rPr lang="en-US" dirty="0" smtClean="0">
                <a:solidFill>
                  <a:srgbClr val="2A1052"/>
                </a:solidFill>
              </a:rPr>
              <a:t>2</a:t>
            </a:r>
            <a:endParaRPr lang="en-US" dirty="0" smtClean="0">
              <a:solidFill>
                <a:srgbClr val="2A105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	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		</a:t>
            </a:r>
          </a:p>
          <a:p>
            <a:pPr marL="0" indent="0">
              <a:buNone/>
            </a:pP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</a:t>
            </a:r>
            <a:r>
              <a:rPr lang="en-US" dirty="0">
                <a:solidFill>
                  <a:srgbClr val="2A1052"/>
                </a:solidFill>
              </a:rPr>
              <a:t>	</a:t>
            </a:r>
            <a:r>
              <a:rPr lang="en-US" dirty="0" smtClean="0">
                <a:solidFill>
                  <a:srgbClr val="2A1052"/>
                </a:solidFill>
              </a:rPr>
              <a:t>							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577716" y="3399985"/>
            <a:ext cx="1570371" cy="1"/>
          </a:xfrm>
          <a:prstGeom prst="line">
            <a:avLst/>
          </a:prstGeom>
          <a:ln>
            <a:solidFill>
              <a:srgbClr val="2A105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588217" y="1600200"/>
            <a:ext cx="368696" cy="17997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9591361">
            <a:off x="4376369" y="1990489"/>
            <a:ext cx="368696" cy="152031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7755" y="1626433"/>
            <a:ext cx="25945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1. First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, we multiply the units column. Remember,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3 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x 2 is 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the same as 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2 </a:t>
            </a:r>
            <a:r>
              <a:rPr lang="en-US" sz="2800" dirty="0" smtClean="0">
                <a:solidFill>
                  <a:srgbClr val="FF0000"/>
                </a:solidFill>
                <a:latin typeface="Sassoon" panose="02000503040000090004" pitchFamily="2" charset="0"/>
              </a:rPr>
              <a:t>x </a:t>
            </a:r>
            <a:r>
              <a:rPr lang="en-US" sz="2800" dirty="0">
                <a:solidFill>
                  <a:srgbClr val="FF0000"/>
                </a:solidFill>
                <a:latin typeface="Sassoon" panose="02000503040000090004" pitchFamily="2" charset="0"/>
              </a:rPr>
              <a:t>3</a:t>
            </a:r>
            <a:r>
              <a:rPr lang="en-US" sz="2800" dirty="0" smtClean="0">
                <a:solidFill>
                  <a:srgbClr val="2A1052"/>
                </a:solidFill>
              </a:rPr>
              <a:t>.</a:t>
            </a:r>
            <a:endParaRPr lang="en-US" sz="2800" dirty="0">
              <a:solidFill>
                <a:srgbClr val="2A105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83714" y="1605015"/>
            <a:ext cx="27015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2. Next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, we multiply the tens column with the 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botto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m 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units </a:t>
            </a:r>
            <a:r>
              <a:rPr lang="en-US" sz="2800" dirty="0" smtClean="0">
                <a:solidFill>
                  <a:srgbClr val="00B050"/>
                </a:solidFill>
                <a:latin typeface="Sassoon" panose="02000503040000090004" pitchFamily="2" charset="0"/>
              </a:rPr>
              <a:t>column. </a:t>
            </a:r>
            <a:endParaRPr lang="en-US" sz="2800" dirty="0">
              <a:solidFill>
                <a:srgbClr val="00B050"/>
              </a:solidFill>
              <a:latin typeface="Sassoon" panose="02000503040000090004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520327" y="4018079"/>
            <a:ext cx="1570371" cy="1"/>
          </a:xfrm>
          <a:prstGeom prst="line">
            <a:avLst/>
          </a:prstGeom>
          <a:ln>
            <a:solidFill>
              <a:srgbClr val="2A105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88217" y="3514865"/>
            <a:ext cx="25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Sassoon" panose="02000503040000090004" pitchFamily="2" charset="0"/>
              </a:rPr>
              <a:t>6</a:t>
            </a:r>
            <a:endParaRPr lang="en-GB" sz="2800" dirty="0">
              <a:solidFill>
                <a:srgbClr val="FF0000"/>
              </a:solidFill>
              <a:latin typeface="Sassoon" panose="02000503040000090004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7996" y="3514865"/>
            <a:ext cx="25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latin typeface="Sassoon" panose="02000503040000090004" pitchFamily="2" charset="0"/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0135" y="5305041"/>
            <a:ext cx="90061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chemeClr val="accent4">
                    <a:lumMod val="75000"/>
                  </a:schemeClr>
                </a:solidFill>
                <a:latin typeface="Sassoon" panose="02000503040000090004" pitchFamily="2" charset="0"/>
              </a:rPr>
              <a:t>Answer: </a:t>
            </a: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  <a:latin typeface="Sassoon" panose="02000503040000090004" pitchFamily="2" charset="0"/>
              </a:rPr>
              <a:t>You would need 46 toys to fill all of the party bags.</a:t>
            </a:r>
            <a:endParaRPr lang="en-GB" sz="3200" b="1" dirty="0">
              <a:solidFill>
                <a:schemeClr val="accent4">
                  <a:lumMod val="75000"/>
                </a:schemeClr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6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/>
      <p:bldP spid="11" grpId="0"/>
      <p:bldP spid="6" grpId="0"/>
      <p:bldP spid="1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Let’s try a trickier problem…</a:t>
            </a: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87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rgbClr val="2A1052"/>
                </a:solidFill>
                <a:latin typeface="Sassoon" panose="02000503040000090004" pitchFamily="2" charset="0"/>
              </a:rPr>
              <a:t>Word Problem: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There are 26 birds perching on the tree. </a:t>
            </a:r>
            <a:r>
              <a:rPr lang="en-US" dirty="0" smtClean="0">
                <a:solidFill>
                  <a:srgbClr val="2A1052"/>
                </a:solidFill>
                <a:latin typeface="Sassoon" panose="02000503040000090004" pitchFamily="2" charset="0"/>
              </a:rPr>
              <a:t>Each bird has two legs. How many legs altogether?</a:t>
            </a:r>
          </a:p>
          <a:p>
            <a:pPr marL="0" indent="0" algn="ctr">
              <a:buNone/>
            </a:pPr>
            <a:endParaRPr lang="en-US" dirty="0">
              <a:solidFill>
                <a:srgbClr val="2A1052"/>
              </a:solidFill>
              <a:latin typeface="Sassoon" panose="02000503040000090004" pitchFamily="2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0B050"/>
              </a:solidFill>
              <a:latin typeface="Sassoon" panose="0200050304000009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467069"/>
            <a:ext cx="71952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" panose="02000503040000090004" pitchFamily="2" charset="0"/>
              </a:rPr>
              <a:t>Key information:</a:t>
            </a:r>
          </a:p>
          <a:p>
            <a:r>
              <a:rPr lang="en-GB" sz="3200" dirty="0" smtClean="0">
                <a:solidFill>
                  <a:srgbClr val="FF0000"/>
                </a:solidFill>
                <a:latin typeface="Sassoon" panose="02000503040000090004" pitchFamily="2" charset="0"/>
              </a:rPr>
              <a:t>26 </a:t>
            </a:r>
            <a:r>
              <a:rPr lang="en-GB" sz="3200" dirty="0" smtClean="0">
                <a:latin typeface="Sassoon" panose="02000503040000090004" pitchFamily="2" charset="0"/>
              </a:rPr>
              <a:t>birds</a:t>
            </a:r>
          </a:p>
          <a:p>
            <a:r>
              <a:rPr lang="en-GB" sz="3200" dirty="0" smtClean="0">
                <a:solidFill>
                  <a:srgbClr val="FF0000"/>
                </a:solidFill>
                <a:latin typeface="Sassoon" panose="02000503040000090004" pitchFamily="2" charset="0"/>
              </a:rPr>
              <a:t>2</a:t>
            </a:r>
            <a:r>
              <a:rPr lang="en-GB" sz="3200" dirty="0" smtClean="0">
                <a:latin typeface="Sassoon" panose="02000503040000090004" pitchFamily="2" charset="0"/>
              </a:rPr>
              <a:t> legs each</a:t>
            </a:r>
          </a:p>
          <a:p>
            <a:r>
              <a:rPr lang="en-GB" sz="3200" dirty="0" smtClean="0">
                <a:solidFill>
                  <a:srgbClr val="FF0000"/>
                </a:solidFill>
                <a:latin typeface="Sassoon" panose="02000503040000090004" pitchFamily="2" charset="0"/>
              </a:rPr>
              <a:t>How many legs altogether</a:t>
            </a:r>
            <a:endParaRPr lang="en-GB" sz="3200" dirty="0">
              <a:solidFill>
                <a:srgbClr val="FF0000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2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1065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Sassoon</vt:lpstr>
      <vt:lpstr>Wingdings</vt:lpstr>
      <vt:lpstr>Office Theme</vt:lpstr>
      <vt:lpstr>Steps to Success  1. I can set my calculation out correctly.  2. I can multiply stage by stage.  3. I can decide whether to work each stage out in my head, or using resources or arrays.</vt:lpstr>
      <vt:lpstr>2 digit by 1 digit</vt:lpstr>
      <vt:lpstr>Solving using a picture…</vt:lpstr>
      <vt:lpstr>Solving using an array…</vt:lpstr>
      <vt:lpstr>Solving using TU multiplication…</vt:lpstr>
      <vt:lpstr>We start by laying out our calculation…</vt:lpstr>
      <vt:lpstr>Let’s look at another…</vt:lpstr>
      <vt:lpstr>We start by laying out our calculation…</vt:lpstr>
      <vt:lpstr>Let’s try a trickier problem…</vt:lpstr>
      <vt:lpstr>We start by laying out our calculation…</vt:lpstr>
      <vt:lpstr>Ready for another challenge?</vt:lpstr>
      <vt:lpstr>We start by laying out our calculation…</vt:lpstr>
      <vt:lpstr>Let’s recap…</vt:lpstr>
      <vt:lpstr>2 digit by 1 digit multiplication</vt:lpstr>
    </vt:vector>
  </TitlesOfParts>
  <Company>All Saints Junior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L.O. To begin to multiply a 2 digit number by a 1 digit number. + I can set my calculation out correctly. + I can multiply stage by stage. + I can decide whether to work each stage out in my head, or using resources or arrays.</dc:title>
  <dc:creator>Natalie Needham</dc:creator>
  <cp:lastModifiedBy>Ellen Cooke</cp:lastModifiedBy>
  <cp:revision>20</cp:revision>
  <dcterms:created xsi:type="dcterms:W3CDTF">2012-02-27T20:53:30Z</dcterms:created>
  <dcterms:modified xsi:type="dcterms:W3CDTF">2020-04-02T15:41:17Z</dcterms:modified>
</cp:coreProperties>
</file>