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8" r:id="rId5"/>
    <p:sldId id="264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winkl" panose="020B0604020202020204" charset="0"/>
      <p:regular r:id="rId27"/>
      <p:bold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 SemiBold" charset="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FD289"/>
    <a:srgbClr val="D5B8E5"/>
    <a:srgbClr val="73A43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06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power to the descriptions. Often, animal qualities are used to draw comparisons.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200284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gorilla fists punched the air in victory.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903355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crocodile jaws snapped shut round the apple.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606426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Cassi, the racing snake, easily won the 100m sprint.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power to the descriptions? </a:t>
            </a:r>
          </a:p>
        </p:txBody>
      </p:sp>
    </p:spTree>
    <p:extLst>
      <p:ext uri="{BB962C8B-B14F-4D97-AF65-F5344CB8AC3E}">
        <p14:creationId xmlns:p14="http://schemas.microsoft.com/office/powerpoint/2010/main" val="35064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274">
            <a:off x="3798716" y="1985320"/>
            <a:ext cx="4134082" cy="413408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Try It Yourself!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Matching Metaphor Game to match the cards to complete</a:t>
            </a:r>
            <a:br>
              <a:rPr lang="en-GB" dirty="0"/>
            </a:br>
            <a:r>
              <a:rPr lang="en-GB" dirty="0"/>
              <a:t>the metaphorical sentences.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667" y="5193473"/>
            <a:ext cx="7531615" cy="772107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Do the metaphors add description, interest, power or something else to the sentences?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0321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moon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is a white balloon.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0321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train lines are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snakes.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245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6441 -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46823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Vocabulary for 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7613650" cy="113029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Try using different metaphorical detail to create more description, interest and power in your poetry or prose.</a:t>
            </a:r>
          </a:p>
          <a:p>
            <a:pPr>
              <a:spcAft>
                <a:spcPts val="1200"/>
              </a:spcAft>
            </a:pPr>
            <a:r>
              <a:rPr lang="en-GB" dirty="0"/>
              <a:t>For 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In poetry, the vocabulary you choose can set the mood. As you have seen from the extracts of Alfred Noyes’ poem ‘The Highwayman’, metaphors can be very effective.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700" y="3774382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Time flew by. (description)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700" y="4477453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Swimming in a sea of people, we braved the sales. (interest)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700" y="5180524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A tidal wave of donations flooded in after the television appeal. (power)</a:t>
            </a:r>
          </a:p>
        </p:txBody>
      </p:sp>
    </p:spTree>
    <p:extLst>
      <p:ext uri="{BB962C8B-B14F-4D97-AF65-F5344CB8AC3E}">
        <p14:creationId xmlns:p14="http://schemas.microsoft.com/office/powerpoint/2010/main" val="5632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4458901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Have a go at adding metaphor to your own work to make it more descriptive, interesting or powerful.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Find some metaphorical words and phrases in poems or prose that you know. What effect does it have? Does it add to the description, interest or power?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19" y="2397403"/>
            <a:ext cx="4424475" cy="36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Getting You Started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60634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examples of metaphors to include in your writing: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626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This lesson is a </a:t>
            </a:r>
            <a:r>
              <a:rPr lang="en-GB" b="1" dirty="0"/>
              <a:t>recipe</a:t>
            </a:r>
            <a:r>
              <a:rPr lang="en-GB" dirty="0"/>
              <a:t> for disaster.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8501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</a:t>
            </a:r>
            <a:r>
              <a:rPr lang="en-GB" b="1" dirty="0"/>
              <a:t>showered</a:t>
            </a:r>
            <a:r>
              <a:rPr lang="en-GB" dirty="0"/>
              <a:t> her with gifts.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626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I have </a:t>
            </a:r>
            <a:r>
              <a:rPr lang="en-GB" b="1" dirty="0"/>
              <a:t>butter fingers.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38501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/>
              <a:t>pulled the wool over my eyes.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626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You are my </a:t>
            </a:r>
            <a:r>
              <a:rPr lang="en-GB" b="1" dirty="0"/>
              <a:t>sunshine.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38501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blanket</a:t>
            </a:r>
            <a:r>
              <a:rPr lang="en-GB" dirty="0"/>
              <a:t> of snow fell.</a:t>
            </a:r>
            <a:r>
              <a:rPr lang="en-GB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626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They </a:t>
            </a:r>
            <a:r>
              <a:rPr lang="en-GB" b="1" dirty="0"/>
              <a:t>hatched</a:t>
            </a:r>
            <a:r>
              <a:rPr lang="en-GB" dirty="0"/>
              <a:t> a plan.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8501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My name is </a:t>
            </a:r>
            <a:r>
              <a:rPr lang="en-GB" b="1" dirty="0"/>
              <a:t>mud</a:t>
            </a:r>
            <a:r>
              <a:rPr lang="en-GB" dirty="0"/>
              <a:t>.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33309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 is the                 device that compares something directly with something else in order to create a                 </a:t>
            </a:r>
            <a:r>
              <a:rPr lang="en-GB" sz="1400" dirty="0"/>
              <a:t> </a:t>
            </a:r>
            <a:r>
              <a:rPr lang="en-GB" sz="1200" dirty="0"/>
              <a:t>  </a:t>
            </a:r>
            <a:r>
              <a:rPr lang="en-GB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978" y="2365065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figurative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5650" y="1587538"/>
            <a:ext cx="7740650" cy="853865"/>
            <a:chOff x="755650" y="768388"/>
            <a:chExt cx="7740650" cy="853865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2682253" y="1180207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873241"/>
              <a:ext cx="757503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Figurative </a:t>
              </a:r>
              <a:r>
                <a:rPr lang="en-GB" dirty="0"/>
                <a:t>– using or containing a non-literal sense of a word or words.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161683" y="768388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46308" y="2637167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resemblance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9717" y="3019802"/>
            <a:ext cx="7740650" cy="1021705"/>
            <a:chOff x="779717" y="2200652"/>
            <a:chExt cx="7740650" cy="1021705"/>
          </a:xfrm>
        </p:grpSpPr>
        <p:sp>
          <p:nvSpPr>
            <p:cNvPr id="15" name="Isosceles Triangle 14"/>
            <p:cNvSpPr/>
            <p:nvPr/>
          </p:nvSpPr>
          <p:spPr>
            <a:xfrm>
              <a:off x="4821556" y="220065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9717" y="2450250"/>
              <a:ext cx="7575035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Resemblance</a:t>
              </a:r>
              <a:r>
                <a:rPr lang="en-GB" dirty="0"/>
                <a:t> – similar in appearance or quality to somebody or something else.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185750" y="2345397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0" y="2025307"/>
            <a:ext cx="3057530" cy="2631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85" y="4202901"/>
            <a:ext cx="4453589" cy="71463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“The moon was a ghostly galleon, tossed upon cloudy seas.”</a:t>
            </a:r>
            <a:br>
              <a:rPr lang="en-GB" dirty="0"/>
            </a:br>
            <a:r>
              <a:rPr lang="en-GB" dirty="0"/>
              <a:t>‘The Highwayman’, Alfred Noyes.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516133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We know that a ship can’t be a ghost, but using this metaphor forms the eerie           that Alfred Noyes wanted to create for the reader.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338" y="545914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image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0" y="4657173"/>
            <a:ext cx="3916983" cy="853865"/>
            <a:chOff x="755650" y="4466673"/>
            <a:chExt cx="3916983" cy="853865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1433675" y="487849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650" y="4571526"/>
              <a:ext cx="374967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Image</a:t>
              </a:r>
              <a:r>
                <a:rPr lang="en-GB" dirty="0"/>
                <a:t> – a picture of something.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338016" y="4466673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rot="19431914">
            <a:off x="2670147" y="244505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ghostly galleon</a:t>
            </a:r>
          </a:p>
        </p:txBody>
      </p:sp>
    </p:spTree>
    <p:extLst>
      <p:ext uri="{BB962C8B-B14F-4D97-AF65-F5344CB8AC3E}">
        <p14:creationId xmlns:p14="http://schemas.microsoft.com/office/powerpoint/2010/main" val="2552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4.16667E-6 0.00231 0.00191 0.00417 0.00434 0.00417 C 0.00711 0.00417 0.00816 0.00208 0.0085 0.00092 L 0.00902 -0.00046 C 0.00954 -0.00162 0.01059 -0.00324 0.01371 -0.00324 C 0.01579 -0.00324 0.01823 -0.00185 0.01823 0.00023 C 0.01823 0.00231 0.01579 0.00417 0.01371 0.00417 C 0.01059 0.00417 0.00954 0.00208 0.00902 0.00092 L 0.0085 -0.00046 C 0.00816 -0.00162 0.00711 -0.00324 0.00434 -0.00324 C 0.00191 -0.00324 4.16667E-6 -0.00185 4.16667E-6 0.00023 Z " pathEditMode="relative" rAng="0" ptsTypes="AAAAAAAAAAA">
                                      <p:cBhvr>
                                        <p:cTn id="23" dur="3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9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Use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Using metaphors enables the writer to                     and                  add</a:t>
            </a:r>
            <a:br>
              <a:rPr lang="en-GB" dirty="0"/>
            </a:br>
            <a:r>
              <a:rPr lang="en-GB" dirty="0"/>
              <a:t>            description to something.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3231052"/>
            <a:ext cx="76327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“The road was a ribbon of moonlight over the purple moor,”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5810" y="147320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economically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9152" y="1475468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powerfully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985" y="1743452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234601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What image does this extract from The Highwayman create for you: A or B? Tell me why.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3681" y="1790038"/>
            <a:ext cx="5164758" cy="765133"/>
            <a:chOff x="2386742" y="1796288"/>
            <a:chExt cx="5164758" cy="765133"/>
          </a:xfrm>
        </p:grpSpPr>
        <p:sp>
          <p:nvSpPr>
            <p:cNvPr id="19" name="Isosceles Triangle 18"/>
            <p:cNvSpPr/>
            <p:nvPr/>
          </p:nvSpPr>
          <p:spPr>
            <a:xfrm>
              <a:off x="4987852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742" y="2066313"/>
              <a:ext cx="5026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Economically</a:t>
              </a:r>
              <a:r>
                <a:rPr lang="en-GB" dirty="0"/>
                <a:t> – efficiently, briefly or carefully.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8707" y="1780027"/>
            <a:ext cx="8009758" cy="765133"/>
            <a:chOff x="-458258" y="1796288"/>
            <a:chExt cx="8009758" cy="765133"/>
          </a:xfrm>
        </p:grpSpPr>
        <p:sp>
          <p:nvSpPr>
            <p:cNvPr id="26" name="Isosceles Triangle 25"/>
            <p:cNvSpPr/>
            <p:nvPr/>
          </p:nvSpPr>
          <p:spPr>
            <a:xfrm>
              <a:off x="585610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458258" y="2066313"/>
              <a:ext cx="7871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Powerfully</a:t>
              </a:r>
              <a:r>
                <a:rPr lang="en-GB" dirty="0"/>
                <a:t> – able to produce a strong effect on people’s ideas or emotions.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9116" y="2068982"/>
            <a:ext cx="3754913" cy="765133"/>
            <a:chOff x="3796587" y="1796288"/>
            <a:chExt cx="3754913" cy="765133"/>
          </a:xfrm>
        </p:grpSpPr>
        <p:sp>
          <p:nvSpPr>
            <p:cNvPr id="30" name="Isosceles Triangle 29"/>
            <p:cNvSpPr/>
            <p:nvPr/>
          </p:nvSpPr>
          <p:spPr>
            <a:xfrm>
              <a:off x="4052014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96587" y="2066313"/>
              <a:ext cx="3616180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Specific</a:t>
              </a:r>
              <a:r>
                <a:rPr lang="en-GB" dirty="0"/>
                <a:t> – exact and detailed.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26160"/>
            <a:ext cx="3436783" cy="241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21" y="3725240"/>
            <a:ext cx="3419329" cy="2417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3784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7155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2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/>
      <p:bldP spid="4" grpId="0"/>
      <p:bldP spid="7" grpId="0"/>
      <p:bldP spid="16" grpId="0"/>
      <p:bldP spid="1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Identify a 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33469"/>
            <a:ext cx="4533042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are easy to spot because the</a:t>
            </a:r>
            <a:br>
              <a:rPr lang="en-GB" dirty="0"/>
            </a:br>
            <a:r>
              <a:rPr lang="en-GB" dirty="0"/>
              <a:t>                    between the descriptions of one thing to another do not contain ‘like’ or ‘as’. Figurative sentences containing ‘like’ or ‘as’ are usually similes.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94" y="254206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comparisons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650" y="4004663"/>
            <a:ext cx="4533042" cy="1049106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‘It was raining cats and dogs’</a:t>
            </a:r>
            <a:br>
              <a:rPr lang="en-GB" dirty="0"/>
            </a:br>
            <a:r>
              <a:rPr lang="en-GB" dirty="0"/>
              <a:t>and not</a:t>
            </a:r>
            <a:br>
              <a:rPr lang="en-GB" dirty="0"/>
            </a:br>
            <a:r>
              <a:rPr lang="en-GB" dirty="0"/>
              <a:t>‘It was raining </a:t>
            </a:r>
            <a:r>
              <a:rPr lang="en-GB" u="sng" dirty="0"/>
              <a:t>like</a:t>
            </a:r>
            <a:r>
              <a:rPr lang="en-GB" dirty="0"/>
              <a:t> cats and dogs’.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100859" y="1740785"/>
            <a:ext cx="678568" cy="721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34" y="2170187"/>
            <a:ext cx="765674" cy="5840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595858" y="1662905"/>
            <a:ext cx="678568" cy="7215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279754" y="1914043"/>
            <a:ext cx="765675" cy="58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161273" y="1840332"/>
            <a:ext cx="765674" cy="5840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691">
            <a:off x="5989779" y="1988700"/>
            <a:ext cx="818527" cy="6730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031">
            <a:off x="7617045" y="1840332"/>
            <a:ext cx="658484" cy="5840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806116" y="1557445"/>
            <a:ext cx="678568" cy="55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537321" y="1702131"/>
            <a:ext cx="658484" cy="5840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487">
            <a:off x="5794433" y="2033919"/>
            <a:ext cx="818527" cy="6730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253268" y="1818903"/>
            <a:ext cx="678568" cy="7215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313682" y="1918450"/>
            <a:ext cx="765674" cy="58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45" y="1373745"/>
            <a:ext cx="3089195" cy="150154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50" y="2856400"/>
            <a:ext cx="6381554" cy="1042132"/>
            <a:chOff x="1169946" y="1796288"/>
            <a:chExt cx="6381554" cy="1042132"/>
          </a:xfrm>
        </p:grpSpPr>
        <p:sp>
          <p:nvSpPr>
            <p:cNvPr id="30" name="Isosceles Triangle 29"/>
            <p:cNvSpPr/>
            <p:nvPr/>
          </p:nvSpPr>
          <p:spPr>
            <a:xfrm>
              <a:off x="155533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9946" y="2066313"/>
              <a:ext cx="6242821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Comparisons</a:t>
              </a:r>
              <a:r>
                <a:rPr lang="en-GB" dirty="0"/>
                <a:t> – presenting  two or more things to discover similarities and differences between them.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1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2.22222E-6 L 4.16667E-6 0.7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59259E-6 L -3.33333E-6 0.754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6 7.40741E-7 L 4.16667E-6 0.752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61111E-6 -3.7037E-7 L 3.61111E-6 0.754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7 L -3.61111E-6 0.7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1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-4.07407E-6 L -3.61111E-6 0.798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7.40741E-7 L 1.94444E-6 0.83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22222E-6 -1.85185E-6 L -2.22222E-6 0.7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can give sentences  more detail about description, interest and power. Here are some metaphorical sentences for describing parts of</a:t>
            </a:r>
            <a:br>
              <a:rPr lang="en-GB" dirty="0"/>
            </a:br>
            <a:r>
              <a:rPr lang="en-GB" dirty="0"/>
              <a:t>the body.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0060" y="262973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spidery hand quickly wrapped round the boy’s wrist.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30060" y="333281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leather-soled feet ignored the sharp shingle on the beach.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0060" y="4035881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Dr Roper’s lips slithered into a smile.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5650" y="4753729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detail to the description of the features?</a:t>
            </a:r>
          </a:p>
        </p:txBody>
      </p:sp>
    </p:spTree>
    <p:extLst>
      <p:ext uri="{BB962C8B-B14F-4D97-AF65-F5344CB8AC3E}">
        <p14:creationId xmlns:p14="http://schemas.microsoft.com/office/powerpoint/2010/main" val="12095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 animBg="1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 let’s try to create some of our own metaphors to add description to other body parts…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935">
            <a:off x="3792827" y="1979430"/>
            <a:ext cx="4145861" cy="4145861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Spin Trigger"/>
          <p:cNvSpPr/>
          <p:nvPr/>
        </p:nvSpPr>
        <p:spPr>
          <a:xfrm>
            <a:off x="1490607" y="5307838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interest to some objects.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045008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orange peel football slowly dribbled to a halt.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74807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fully-clothed tree swayed in the breeze.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45115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racing water babbled with joy.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interest to the objects? </a:t>
            </a:r>
          </a:p>
        </p:txBody>
      </p:sp>
    </p:spTree>
    <p:extLst>
      <p:ext uri="{BB962C8B-B14F-4D97-AF65-F5344CB8AC3E}">
        <p14:creationId xmlns:p14="http://schemas.microsoft.com/office/powerpoint/2010/main" val="15404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604">
            <a:off x="3798475" y="1985079"/>
            <a:ext cx="4134564" cy="4134562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BBF18BF768D247BF7EA69C5EEDBCE3" ma:contentTypeVersion="10" ma:contentTypeDescription="Create a new document." ma:contentTypeScope="" ma:versionID="4a81ed0f6d7fd41ba79f3d76e39a8746">
  <xsd:schema xmlns:xsd="http://www.w3.org/2001/XMLSchema" xmlns:xs="http://www.w3.org/2001/XMLSchema" xmlns:p="http://schemas.microsoft.com/office/2006/metadata/properties" xmlns:ns2="cbb86898-7bcd-4c22-a1d0-8ae3b8c522fe" targetNamespace="http://schemas.microsoft.com/office/2006/metadata/properties" ma:root="true" ma:fieldsID="871529b57d708d09f4815b9b353f5935" ns2:_="">
    <xsd:import namespace="cbb86898-7bcd-4c22-a1d0-8ae3b8c522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86898-7bcd-4c22-a1d0-8ae3b8c52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479FB-2FD6-40DC-93FF-713FBB7A39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48C265-9652-4C9E-A9D5-E3CE7B4B4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b86898-7bcd-4c22-a1d0-8ae3b8c522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CCDC4E-7CBB-4B4F-B212-4DDC62126888}">
  <ds:schemaRefs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cbb86898-7bcd-4c22-a1d0-8ae3b8c522f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734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Twinkl</vt:lpstr>
      <vt:lpstr>Sassoon Infant Rg</vt:lpstr>
      <vt:lpstr>Twinkl SemiBold</vt:lpstr>
      <vt:lpstr>Office Theme</vt:lpstr>
      <vt:lpstr>PowerPoint Presentation</vt:lpstr>
      <vt:lpstr>Metaphor</vt:lpstr>
      <vt:lpstr>What Is It?</vt:lpstr>
      <vt:lpstr>Why Use It?</vt:lpstr>
      <vt:lpstr>How to Identify a Metaphor</vt:lpstr>
      <vt:lpstr>How to Use Metaphors for Description</vt:lpstr>
      <vt:lpstr>How to Use Metaphors for Description</vt:lpstr>
      <vt:lpstr>How to Use Metaphors for Interest</vt:lpstr>
      <vt:lpstr>How to Use Metaphors for Interest</vt:lpstr>
      <vt:lpstr>How to Use Metaphors for Power</vt:lpstr>
      <vt:lpstr>How to Use Metaphors for Power</vt:lpstr>
      <vt:lpstr>Try It Yourself!</vt:lpstr>
      <vt:lpstr>Vocabulary for Verse</vt:lpstr>
      <vt:lpstr>Have a Go!</vt:lpstr>
      <vt:lpstr>Getting You Started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Sinead</cp:lastModifiedBy>
  <cp:revision>25</cp:revision>
  <dcterms:created xsi:type="dcterms:W3CDTF">2017-04-26T11:42:25Z</dcterms:created>
  <dcterms:modified xsi:type="dcterms:W3CDTF">2020-05-01T10:04:20Z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0x010100F8BBF18BF768D247BF7EA69C5EEDBCE3</vt:lpwstr>
  </property>
</Properties>
</file>